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67" r:id="rId2"/>
    <p:sldMasterId id="2147483782" r:id="rId3"/>
  </p:sldMasterIdLst>
  <p:notesMasterIdLst>
    <p:notesMasterId r:id="rId21"/>
  </p:notesMasterIdLst>
  <p:handoutMasterIdLst>
    <p:handoutMasterId r:id="rId22"/>
  </p:handoutMasterIdLst>
  <p:sldIdLst>
    <p:sldId id="334" r:id="rId4"/>
    <p:sldId id="380" r:id="rId5"/>
    <p:sldId id="728" r:id="rId6"/>
    <p:sldId id="803" r:id="rId7"/>
    <p:sldId id="804" r:id="rId8"/>
    <p:sldId id="381" r:id="rId9"/>
    <p:sldId id="337" r:id="rId10"/>
    <p:sldId id="343" r:id="rId11"/>
    <p:sldId id="812" r:id="rId12"/>
    <p:sldId id="805" r:id="rId13"/>
    <p:sldId id="806" r:id="rId14"/>
    <p:sldId id="807" r:id="rId15"/>
    <p:sldId id="808" r:id="rId16"/>
    <p:sldId id="809" r:id="rId17"/>
    <p:sldId id="810" r:id="rId18"/>
    <p:sldId id="811" r:id="rId19"/>
    <p:sldId id="345" r:id="rId20"/>
  </p:sldIdLst>
  <p:sldSz cx="9906000" cy="6858000" type="A4"/>
  <p:notesSz cx="6858000" cy="9144000"/>
  <p:custDataLst>
    <p:tags r:id="rId2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3 logos" id="{CB959B87-0C66-4709-A695-4CAC03B75760}">
          <p14:sldIdLst>
            <p14:sldId id="334"/>
            <p14:sldId id="380"/>
            <p14:sldId id="728"/>
            <p14:sldId id="803"/>
            <p14:sldId id="804"/>
            <p14:sldId id="381"/>
            <p14:sldId id="337"/>
            <p14:sldId id="343"/>
            <p14:sldId id="812"/>
            <p14:sldId id="805"/>
            <p14:sldId id="806"/>
            <p14:sldId id="807"/>
            <p14:sldId id="808"/>
            <p14:sldId id="809"/>
            <p14:sldId id="810"/>
            <p14:sldId id="811"/>
            <p14:sldId id="345"/>
          </p14:sldIdLst>
        </p14:section>
        <p14:section name="JDS Experts" id="{5BAAE225-71B5-469A-8108-10E7B203B2BC}">
          <p14:sldIdLst/>
        </p14:section>
        <p14:section name="Alteo" id="{8F2A3679-9995-453C-985D-A37D87033C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0A9877"/>
    <a:srgbClr val="D9F0FF"/>
    <a:srgbClr val="CCE2F5"/>
    <a:srgbClr val="D8EBF5"/>
    <a:srgbClr val="E7F5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94533"/>
  </p:normalViewPr>
  <p:slideViewPr>
    <p:cSldViewPr snapToGrid="0">
      <p:cViewPr>
        <p:scale>
          <a:sx n="90" d="100"/>
          <a:sy n="90" d="100"/>
        </p:scale>
        <p:origin x="132" y="-130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dirty="0"/>
              <a:t>Client, Mission, Année</a:t>
            </a: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93840E-7B6F-4ECD-A01A-2DF04D266983}" type="datetimeFigureOut">
              <a:rPr lang="fr-FR" smtClean="0"/>
              <a:t>24/05/2023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0A4C-4AA6-45CC-9AE9-8E2BF8FC3873}" type="slidenum">
              <a:rPr lang="fr-FR" smtClean="0"/>
              <a:t>‹N°›</a:t>
            </a:fld>
            <a:endParaRPr lang="fr-FR"/>
          </a:p>
        </p:txBody>
      </p:sp>
    </p:spTree>
    <p:extLst>
      <p:ext uri="{BB962C8B-B14F-4D97-AF65-F5344CB8AC3E}">
        <p14:creationId xmlns:p14="http://schemas.microsoft.com/office/powerpoint/2010/main" val="4138789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Client, Mission, Année</a:t>
            </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EB6BD-9FA5-4908-97FD-526852097E86}" type="datetimeFigureOut">
              <a:rPr lang="fr-FR" smtClean="0"/>
              <a:t>24/05/2023</a:t>
            </a:fld>
            <a:endParaRPr lang="fr-FR"/>
          </a:p>
        </p:txBody>
      </p:sp>
      <p:sp>
        <p:nvSpPr>
          <p:cNvPr id="4" name="Espace réservé de l'image des diapositives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2C132-9895-4DEE-9439-783B749CAA2B}" type="slidenum">
              <a:rPr lang="fr-FR" smtClean="0"/>
              <a:t>‹N°›</a:t>
            </a:fld>
            <a:endParaRPr lang="fr-FR"/>
          </a:p>
        </p:txBody>
      </p:sp>
    </p:spTree>
    <p:extLst>
      <p:ext uri="{BB962C8B-B14F-4D97-AF65-F5344CB8AC3E}">
        <p14:creationId xmlns:p14="http://schemas.microsoft.com/office/powerpoint/2010/main" val="3114685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2.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png"/><Relationship Id="rId3" Type="http://schemas.openxmlformats.org/officeDocument/2006/relationships/oleObject" Target="../embeddings/oleObject10.bin"/><Relationship Id="rId7" Type="http://schemas.openxmlformats.org/officeDocument/2006/relationships/image" Target="../media/image12.emf"/><Relationship Id="rId12"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11.emf"/><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emf"/><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7.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8.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png"/><Relationship Id="rId3" Type="http://schemas.openxmlformats.org/officeDocument/2006/relationships/oleObject" Target="../embeddings/oleObject20.bin"/><Relationship Id="rId7" Type="http://schemas.openxmlformats.org/officeDocument/2006/relationships/image" Target="../media/image12.emf"/><Relationship Id="rId12"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11.emf"/><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emf"/><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3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35.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3.xml"/><Relationship Id="rId1" Type="http://schemas.openxmlformats.org/officeDocument/2006/relationships/tags" Target="../tags/tag41.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3.xml"/><Relationship Id="rId1" Type="http://schemas.openxmlformats.org/officeDocument/2006/relationships/tags" Target="../tags/tag42.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png"/><Relationship Id="rId3" Type="http://schemas.openxmlformats.org/officeDocument/2006/relationships/oleObject" Target="../embeddings/oleObject30.bin"/><Relationship Id="rId7" Type="http://schemas.openxmlformats.org/officeDocument/2006/relationships/image" Target="../media/image12.emf"/><Relationship Id="rId12"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43.xml"/><Relationship Id="rId6" Type="http://schemas.openxmlformats.org/officeDocument/2006/relationships/image" Target="../media/image11.emf"/><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emf"/><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7.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D15C31F0-A6CD-4D73-B9D9-845C8C3BE1E8}"/>
              </a:ext>
            </a:extLst>
          </p:cNvPr>
          <p:cNvGraphicFramePr>
            <a:graphicFrameLocks noChangeAspect="1"/>
          </p:cNvGraphicFramePr>
          <p:nvPr userDrawn="1">
            <p:custDataLst>
              <p:tags r:id="rId1"/>
            </p:custDataLst>
            <p:extLst>
              <p:ext uri="{D42A27DB-BD31-4B8C-83A1-F6EECF244321}">
                <p14:modId xmlns:p14="http://schemas.microsoft.com/office/powerpoint/2010/main" val="2661524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Image 8">
            <a:extLst>
              <a:ext uri="{FF2B5EF4-FFF2-40B4-BE49-F238E27FC236}">
                <a16:creationId xmlns:a16="http://schemas.microsoft.com/office/drawing/2014/main" id="{699F0999-35BF-416C-AF28-634CB1733D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624" y="0"/>
            <a:ext cx="9700752" cy="6858000"/>
          </a:xfrm>
          <a:prstGeom prst="rect">
            <a:avLst/>
          </a:prstGeom>
        </p:spPr>
      </p:pic>
      <p:sp>
        <p:nvSpPr>
          <p:cNvPr id="10" name="Espace réservé du texte 3">
            <a:extLst>
              <a:ext uri="{FF2B5EF4-FFF2-40B4-BE49-F238E27FC236}">
                <a16:creationId xmlns:a16="http://schemas.microsoft.com/office/drawing/2014/main" id="{A4DD1EFE-3391-4C0C-B226-6E58CC79ECA6}"/>
              </a:ext>
            </a:extLst>
          </p:cNvPr>
          <p:cNvSpPr>
            <a:spLocks noGrp="1"/>
          </p:cNvSpPr>
          <p:nvPr>
            <p:ph type="body" sz="quarter" idx="10" hasCustomPrompt="1"/>
          </p:nvPr>
        </p:nvSpPr>
        <p:spPr>
          <a:xfrm rot="20884510">
            <a:off x="1634459" y="1851434"/>
            <a:ext cx="5902325" cy="867966"/>
          </a:xfrm>
          <a:prstGeom prst="rect">
            <a:avLst/>
          </a:prstGeom>
        </p:spPr>
        <p:txBody>
          <a:bodyPr/>
          <a:lstStyle>
            <a:lvl1pPr marL="0" indent="0" algn="ctr">
              <a:buNone/>
              <a:defRPr sz="6500" b="1" cap="all"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Client</a:t>
            </a:r>
          </a:p>
        </p:txBody>
      </p:sp>
      <p:sp>
        <p:nvSpPr>
          <p:cNvPr id="11" name="Espace réservé du texte 10">
            <a:extLst>
              <a:ext uri="{FF2B5EF4-FFF2-40B4-BE49-F238E27FC236}">
                <a16:creationId xmlns:a16="http://schemas.microsoft.com/office/drawing/2014/main" id="{4FBCD195-34BC-409D-A00D-819B5CE36699}"/>
              </a:ext>
            </a:extLst>
          </p:cNvPr>
          <p:cNvSpPr>
            <a:spLocks noGrp="1"/>
          </p:cNvSpPr>
          <p:nvPr>
            <p:ph type="body" sz="quarter" idx="11" hasCustomPrompt="1"/>
          </p:nvPr>
        </p:nvSpPr>
        <p:spPr>
          <a:xfrm rot="20888665">
            <a:off x="1883236" y="2846789"/>
            <a:ext cx="5995194" cy="1351933"/>
          </a:xfrm>
          <a:prstGeom prst="rect">
            <a:avLst/>
          </a:prstGeom>
        </p:spPr>
        <p:txBody>
          <a:bodyPr/>
          <a:lstStyle>
            <a:lvl1pPr marL="0" indent="0" algn="ctr">
              <a:buNone/>
              <a:defRPr sz="4333">
                <a:solidFill>
                  <a:schemeClr val="bg1"/>
                </a:solidFill>
                <a:latin typeface="+mj-lt"/>
              </a:defRPr>
            </a:lvl1pPr>
          </a:lstStyle>
          <a:p>
            <a:pPr lvl="0"/>
            <a:r>
              <a:rPr lang="fr-FR" dirty="0"/>
              <a:t>Type de mission</a:t>
            </a:r>
          </a:p>
        </p:txBody>
      </p:sp>
      <p:sp>
        <p:nvSpPr>
          <p:cNvPr id="12" name="Espace réservé du texte 12">
            <a:extLst>
              <a:ext uri="{FF2B5EF4-FFF2-40B4-BE49-F238E27FC236}">
                <a16:creationId xmlns:a16="http://schemas.microsoft.com/office/drawing/2014/main" id="{4F7DFDBA-44DD-431F-BCCC-1EBB03A4FBC9}"/>
              </a:ext>
            </a:extLst>
          </p:cNvPr>
          <p:cNvSpPr>
            <a:spLocks noGrp="1"/>
          </p:cNvSpPr>
          <p:nvPr>
            <p:ph type="body" sz="quarter" idx="12" hasCustomPrompt="1"/>
          </p:nvPr>
        </p:nvSpPr>
        <p:spPr>
          <a:xfrm rot="20895612">
            <a:off x="2098110" y="4298818"/>
            <a:ext cx="6081468" cy="405532"/>
          </a:xfrm>
          <a:prstGeom prst="rect">
            <a:avLst/>
          </a:prstGeom>
        </p:spPr>
        <p:txBody>
          <a:bodyPr/>
          <a:lstStyle>
            <a:lvl1pPr marL="0" indent="0" algn="ctr">
              <a:buNone/>
              <a:defRPr sz="1733">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z="1733" dirty="0"/>
              <a:t>Date</a:t>
            </a:r>
            <a:endParaRPr lang="fr-FR" dirty="0"/>
          </a:p>
        </p:txBody>
      </p:sp>
      <p:pic>
        <p:nvPicPr>
          <p:cNvPr id="22" name="Image 21">
            <a:extLst>
              <a:ext uri="{FF2B5EF4-FFF2-40B4-BE49-F238E27FC236}">
                <a16:creationId xmlns:a16="http://schemas.microsoft.com/office/drawing/2014/main" id="{0170B4C8-E152-4264-921B-968B07870A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664047" y="5987562"/>
            <a:ext cx="1572954" cy="655814"/>
          </a:xfrm>
          <a:prstGeom prst="rect">
            <a:avLst/>
          </a:prstGeom>
        </p:spPr>
      </p:pic>
      <p:pic>
        <p:nvPicPr>
          <p:cNvPr id="26" name="Image 25">
            <a:extLst>
              <a:ext uri="{FF2B5EF4-FFF2-40B4-BE49-F238E27FC236}">
                <a16:creationId xmlns:a16="http://schemas.microsoft.com/office/drawing/2014/main" id="{23FD0184-1FBC-47F5-A768-EE97481C8BB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30595" y="5987563"/>
            <a:ext cx="1572954" cy="655814"/>
          </a:xfrm>
          <a:prstGeom prst="rect">
            <a:avLst/>
          </a:prstGeom>
        </p:spPr>
      </p:pic>
      <p:pic>
        <p:nvPicPr>
          <p:cNvPr id="30" name="Image 29">
            <a:extLst>
              <a:ext uri="{FF2B5EF4-FFF2-40B4-BE49-F238E27FC236}">
                <a16:creationId xmlns:a16="http://schemas.microsoft.com/office/drawing/2014/main" id="{353A11C9-033D-49D1-965F-8D0830B0554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60556" y="6019419"/>
            <a:ext cx="1159699" cy="385131"/>
          </a:xfrm>
          <a:prstGeom prst="rect">
            <a:avLst/>
          </a:prstGeom>
        </p:spPr>
      </p:pic>
    </p:spTree>
    <p:extLst>
      <p:ext uri="{BB962C8B-B14F-4D97-AF65-F5344CB8AC3E}">
        <p14:creationId xmlns:p14="http://schemas.microsoft.com/office/powerpoint/2010/main" val="55674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ties">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6CE2DC76-01B4-42C7-8E40-EE9A2175D91E}"/>
              </a:ext>
            </a:extLst>
          </p:cNvPr>
          <p:cNvGraphicFramePr>
            <a:graphicFrameLocks noChangeAspect="1"/>
          </p:cNvGraphicFramePr>
          <p:nvPr userDrawn="1">
            <p:custDataLst>
              <p:tags r:id="rId1"/>
            </p:custDataLst>
            <p:extLst>
              <p:ext uri="{D42A27DB-BD31-4B8C-83A1-F6EECF244321}">
                <p14:modId xmlns:p14="http://schemas.microsoft.com/office/powerpoint/2010/main" val="2755295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Espace réservé du pied de page 4">
            <a:extLst>
              <a:ext uri="{FF2B5EF4-FFF2-40B4-BE49-F238E27FC236}">
                <a16:creationId xmlns:a16="http://schemas.microsoft.com/office/drawing/2014/main" id="{8BCDFCA5-533D-4C3A-BAE7-1FB6D9B4C50A}"/>
              </a:ext>
            </a:extLst>
          </p:cNvPr>
          <p:cNvSpPr>
            <a:spLocks noGrp="1"/>
          </p:cNvSpPr>
          <p:nvPr>
            <p:ph type="ftr" sz="quarter" idx="11"/>
          </p:nvPr>
        </p:nvSpPr>
        <p:spPr/>
        <p:txBody>
          <a:bodyPr/>
          <a:lstStyle/>
          <a:p>
            <a:r>
              <a:rPr lang="fr-FR"/>
              <a:t>Client - Mission – Date /</a:t>
            </a:r>
          </a:p>
        </p:txBody>
      </p:sp>
      <p:sp>
        <p:nvSpPr>
          <p:cNvPr id="8" name="Espace réservé du texte 6">
            <a:extLst>
              <a:ext uri="{FF2B5EF4-FFF2-40B4-BE49-F238E27FC236}">
                <a16:creationId xmlns:a16="http://schemas.microsoft.com/office/drawing/2014/main" id="{7CE050A1-2E6D-4B78-982D-4977FE35FA87}"/>
              </a:ext>
            </a:extLst>
          </p:cNvPr>
          <p:cNvSpPr>
            <a:spLocks noGrp="1"/>
          </p:cNvSpPr>
          <p:nvPr>
            <p:ph type="body" sz="quarter" idx="10" hasCustomPrompt="1"/>
          </p:nvPr>
        </p:nvSpPr>
        <p:spPr>
          <a:xfrm>
            <a:off x="536575" y="1533525"/>
            <a:ext cx="306174" cy="664797"/>
          </a:xfrm>
          <a:prstGeom prst="rect">
            <a:avLst/>
          </a:prstGeom>
        </p:spPr>
        <p:txBody>
          <a:bodyPr wrap="none"/>
          <a:lstStyle>
            <a:lvl1pPr marL="0" indent="0">
              <a:buNone/>
              <a:defRPr sz="4800">
                <a:solidFill>
                  <a:schemeClr val="bg2">
                    <a:lumMod val="75000"/>
                  </a:schemeClr>
                </a:solidFill>
                <a:latin typeface="+mn-lt"/>
                <a:cs typeface="Arial" panose="020B0604020202020204" pitchFamily="34" charset="0"/>
              </a:defRPr>
            </a:lvl1pPr>
          </a:lstStyle>
          <a:p>
            <a:pPr lvl="0"/>
            <a:r>
              <a:rPr lang="fr-FR" dirty="0"/>
              <a:t>#</a:t>
            </a:r>
          </a:p>
        </p:txBody>
      </p:sp>
      <p:pic>
        <p:nvPicPr>
          <p:cNvPr id="9" name="Picture 5" descr="icones-couleur.png">
            <a:extLst>
              <a:ext uri="{FF2B5EF4-FFF2-40B4-BE49-F238E27FC236}">
                <a16:creationId xmlns:a16="http://schemas.microsoft.com/office/drawing/2014/main" id="{56E10B5B-C268-4E49-B8BE-48000FBA6A9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238250" y="1689414"/>
            <a:ext cx="1895475" cy="3559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texte 11">
            <a:extLst>
              <a:ext uri="{FF2B5EF4-FFF2-40B4-BE49-F238E27FC236}">
                <a16:creationId xmlns:a16="http://schemas.microsoft.com/office/drawing/2014/main" id="{D8AED529-A350-4F57-96CE-D223917DD976}"/>
              </a:ext>
            </a:extLst>
          </p:cNvPr>
          <p:cNvSpPr>
            <a:spLocks noGrp="1"/>
          </p:cNvSpPr>
          <p:nvPr>
            <p:ph type="body" sz="quarter" idx="13" hasCustomPrompt="1"/>
          </p:nvPr>
        </p:nvSpPr>
        <p:spPr>
          <a:xfrm>
            <a:off x="536575" y="2324100"/>
            <a:ext cx="4787900" cy="950517"/>
          </a:xfrm>
          <a:prstGeom prst="rect">
            <a:avLst/>
          </a:prstGeom>
        </p:spPr>
        <p:txBody>
          <a:bodyPr/>
          <a:lstStyle>
            <a:lvl1pPr marL="542925" indent="-542925">
              <a:buClr>
                <a:schemeClr val="accent2"/>
              </a:buClr>
              <a:buFont typeface="+mj-lt"/>
              <a:buAutoNum type="alphaUcPeriod"/>
              <a:defRPr sz="3600" baseline="0">
                <a:solidFill>
                  <a:srgbClr val="009FE3"/>
                </a:solidFill>
                <a:latin typeface="+mn-lt"/>
                <a:cs typeface="Arial" panose="020B0604020202020204" pitchFamily="34" charset="0"/>
              </a:defRPr>
            </a:lvl1pPr>
            <a:lvl2pPr marL="990600" indent="-428625">
              <a:buClr>
                <a:schemeClr val="accent2"/>
              </a:buClr>
              <a:buFont typeface="+mj-lt"/>
              <a:buAutoNum type="alphaLcPeriod"/>
              <a:defRPr sz="2800">
                <a:solidFill>
                  <a:schemeClr val="accent2"/>
                </a:solidFill>
              </a:defRPr>
            </a:lvl2pPr>
            <a:lvl3pPr marL="990519" indent="0">
              <a:buNone/>
              <a:defRPr sz="4333"/>
            </a:lvl3pPr>
            <a:lvl4pPr marL="1485780" indent="0">
              <a:buNone/>
              <a:defRPr sz="4333"/>
            </a:lvl4pPr>
            <a:lvl5pPr marL="1981040" indent="0">
              <a:buNone/>
              <a:defRPr sz="4333"/>
            </a:lvl5pPr>
          </a:lstStyle>
          <a:p>
            <a:pPr lvl="0"/>
            <a:r>
              <a:rPr lang="fr-FR" dirty="0" err="1">
                <a:latin typeface="Arial" panose="020B0604020202020204" pitchFamily="34" charset="0"/>
                <a:cs typeface="Arial" panose="020B0604020202020204" pitchFamily="34" charset="0"/>
              </a:rPr>
              <a:t>Level</a:t>
            </a:r>
            <a:r>
              <a:rPr lang="fr-FR" dirty="0">
                <a:latin typeface="Arial" panose="020B0604020202020204" pitchFamily="34" charset="0"/>
                <a:cs typeface="Arial" panose="020B0604020202020204" pitchFamily="34" charset="0"/>
              </a:rPr>
              <a:t> 1</a:t>
            </a:r>
          </a:p>
          <a:p>
            <a:pPr lvl="1"/>
            <a:r>
              <a:rPr lang="fr-FR" dirty="0" err="1">
                <a:latin typeface="Arial" panose="020B0604020202020204" pitchFamily="34" charset="0"/>
                <a:cs typeface="Arial" panose="020B0604020202020204" pitchFamily="34" charset="0"/>
              </a:rPr>
              <a:t>Level</a:t>
            </a:r>
            <a:r>
              <a:rPr lang="fr-FR" dirty="0">
                <a:latin typeface="Arial" panose="020B0604020202020204" pitchFamily="34" charset="0"/>
                <a:cs typeface="Arial" panose="020B0604020202020204" pitchFamily="34" charset="0"/>
              </a:rPr>
              <a:t> 2</a:t>
            </a:r>
            <a:endParaRPr lang="fr-FR" dirty="0"/>
          </a:p>
        </p:txBody>
      </p:sp>
      <p:sp>
        <p:nvSpPr>
          <p:cNvPr id="12" name="Espace réservé du numéro de diapositive 5">
            <a:extLst>
              <a:ext uri="{FF2B5EF4-FFF2-40B4-BE49-F238E27FC236}">
                <a16:creationId xmlns:a16="http://schemas.microsoft.com/office/drawing/2014/main" id="{7E3A5DAD-F738-4D23-A1A2-16E007F21FC9}"/>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
        <p:nvSpPr>
          <p:cNvPr id="13" name="Forme libre : forme 12">
            <a:extLst>
              <a:ext uri="{FF2B5EF4-FFF2-40B4-BE49-F238E27FC236}">
                <a16:creationId xmlns:a16="http://schemas.microsoft.com/office/drawing/2014/main" id="{2B0A232B-5D4C-4BBC-A432-6D03567F2250}"/>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8099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ints clés partie">
    <p:bg>
      <p:bgPr>
        <a:solidFill>
          <a:schemeClr val="bg1"/>
        </a:solidFill>
        <a:effectLst/>
      </p:bgPr>
    </p:bg>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77AF90CE-2E8A-4E8B-82E7-7A223778FE68}"/>
              </a:ext>
            </a:extLst>
          </p:cNvPr>
          <p:cNvGraphicFramePr>
            <a:graphicFrameLocks noChangeAspect="1"/>
          </p:cNvGraphicFramePr>
          <p:nvPr userDrawn="1">
            <p:custDataLst>
              <p:tags r:id="rId1"/>
            </p:custDataLst>
            <p:extLst>
              <p:ext uri="{D42A27DB-BD31-4B8C-83A1-F6EECF244321}">
                <p14:modId xmlns:p14="http://schemas.microsoft.com/office/powerpoint/2010/main" val="395059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0E3B48-4227-4FAF-B3E0-D94A1CAD37F7}"/>
              </a:ext>
            </a:extLst>
          </p:cNvPr>
          <p:cNvSpPr/>
          <p:nvPr userDrawn="1"/>
        </p:nvSpPr>
        <p:spPr>
          <a:xfrm>
            <a:off x="445771" y="923925"/>
            <a:ext cx="9063990" cy="565785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a:p>
        </p:txBody>
      </p:sp>
      <p:sp>
        <p:nvSpPr>
          <p:cNvPr id="13" name="Espace réservé du texte 12"/>
          <p:cNvSpPr>
            <a:spLocks noGrp="1"/>
          </p:cNvSpPr>
          <p:nvPr>
            <p:ph type="body" sz="quarter" idx="11" hasCustomPrompt="1"/>
          </p:nvPr>
        </p:nvSpPr>
        <p:spPr>
          <a:xfrm>
            <a:off x="660399" y="1323976"/>
            <a:ext cx="4024313" cy="276999"/>
          </a:xfrm>
          <a:prstGeom prst="rect">
            <a:avLst/>
          </a:prstGeom>
        </p:spPr>
        <p:txBody>
          <a:bodyPr/>
          <a:lstStyle>
            <a:lvl1pPr marL="0" indent="0">
              <a:buNone/>
              <a:defRPr sz="2000" b="1" cap="all" baseline="0">
                <a:solidFill>
                  <a:srgbClr val="009FE3"/>
                </a:solidFill>
                <a:latin typeface="+mn-lt"/>
                <a:cs typeface="Arial" panose="020B0604020202020204" pitchFamily="34" charset="0"/>
              </a:defRPr>
            </a:lvl1pPr>
          </a:lstStyle>
          <a:p>
            <a:pPr lvl="0"/>
            <a:r>
              <a:rPr lang="fr-FR" dirty="0">
                <a:latin typeface="Arial" panose="020B0604020202020204" pitchFamily="34" charset="0"/>
                <a:cs typeface="Arial" panose="020B0604020202020204" pitchFamily="34" charset="0"/>
              </a:rPr>
              <a:t>POINTS CLES partie X</a:t>
            </a:r>
            <a:endParaRPr lang="fr-FR" dirty="0"/>
          </a:p>
        </p:txBody>
      </p:sp>
      <p:sp>
        <p:nvSpPr>
          <p:cNvPr id="15" name="Espace réservé du texte 14"/>
          <p:cNvSpPr>
            <a:spLocks noGrp="1"/>
          </p:cNvSpPr>
          <p:nvPr>
            <p:ph type="body" sz="quarter" idx="12" hasCustomPrompt="1"/>
          </p:nvPr>
        </p:nvSpPr>
        <p:spPr>
          <a:xfrm>
            <a:off x="660399" y="1971676"/>
            <a:ext cx="4024313" cy="946926"/>
          </a:xfrm>
          <a:prstGeom prst="rect">
            <a:avLst/>
          </a:prstGeom>
        </p:spPr>
        <p:txBody>
          <a:bodyPr/>
          <a:lstStyle>
            <a:lvl1pPr marL="0" marR="0" indent="0" algn="l" defTabSz="990570" rtl="0" eaLnBrk="1" fontAlgn="auto" latinLnBrk="0" hangingPunct="1">
              <a:lnSpc>
                <a:spcPct val="90000"/>
              </a:lnSpc>
              <a:spcBef>
                <a:spcPts val="1083"/>
              </a:spcBef>
              <a:spcAft>
                <a:spcPts val="0"/>
              </a:spcAft>
              <a:buClrTx/>
              <a:buSzTx/>
              <a:buFont typeface="Arial" panose="020B0604020202020204" pitchFamily="34" charset="0"/>
              <a:buNone/>
              <a:tabLst/>
              <a:defRPr sz="1600" baseline="0">
                <a:solidFill>
                  <a:srgbClr val="009FE3"/>
                </a:solidFill>
                <a:latin typeface="+mn-lt"/>
                <a:cs typeface="Arial" panose="020B0604020202020204" pitchFamily="34" charset="0"/>
              </a:defRPr>
            </a:lvl1pPr>
          </a:lstStyle>
          <a:p>
            <a:pPr marL="0" marR="0" lvl="0" indent="0" algn="l"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lang="fr-FR" dirty="0"/>
              <a:t>Bla </a:t>
            </a:r>
            <a:r>
              <a:rPr lang="fr-FR" dirty="0" err="1"/>
              <a:t>Bla</a:t>
            </a:r>
            <a:r>
              <a:rPr lang="fr-FR" dirty="0"/>
              <a:t> </a:t>
            </a:r>
            <a:r>
              <a:rPr lang="fr-FR" dirty="0" err="1"/>
              <a:t>Bla</a:t>
            </a:r>
            <a:r>
              <a:rPr lang="fr-FR" dirty="0"/>
              <a:t> </a:t>
            </a:r>
          </a:p>
          <a:p>
            <a:pPr marL="0" marR="0" lvl="0" indent="0" algn="l"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endParaRPr lang="fr-FR" dirty="0"/>
          </a:p>
          <a:p>
            <a:pPr lvl="0"/>
            <a:endParaRPr lang="fr-FR" dirty="0"/>
          </a:p>
        </p:txBody>
      </p:sp>
      <p:sp>
        <p:nvSpPr>
          <p:cNvPr id="10" name="Espace réservé du pied de page 4">
            <a:extLst>
              <a:ext uri="{FF2B5EF4-FFF2-40B4-BE49-F238E27FC236}">
                <a16:creationId xmlns:a16="http://schemas.microsoft.com/office/drawing/2014/main" id="{606B8F48-B229-4A42-8B51-70044558513F}"/>
              </a:ext>
            </a:extLst>
          </p:cNvPr>
          <p:cNvSpPr>
            <a:spLocks noGrp="1"/>
          </p:cNvSpPr>
          <p:nvPr>
            <p:ph type="ftr" sz="quarter" idx="15"/>
          </p:nvPr>
        </p:nvSpPr>
        <p:spPr>
          <a:xfrm>
            <a:off x="7811924" y="319282"/>
            <a:ext cx="1336904" cy="161583"/>
          </a:xfrm>
        </p:spPr>
        <p:txBody>
          <a:bodyPr/>
          <a:lstStyle/>
          <a:p>
            <a:r>
              <a:rPr lang="fr-FR"/>
              <a:t>Client - Mission – Date /</a:t>
            </a:r>
          </a:p>
        </p:txBody>
      </p:sp>
      <p:sp>
        <p:nvSpPr>
          <p:cNvPr id="12" name="Espace réservé du numéro de diapositive 5">
            <a:extLst>
              <a:ext uri="{FF2B5EF4-FFF2-40B4-BE49-F238E27FC236}">
                <a16:creationId xmlns:a16="http://schemas.microsoft.com/office/drawing/2014/main" id="{60070F1F-7460-4FDC-B660-492C7670CA06}"/>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
        <p:nvSpPr>
          <p:cNvPr id="14" name="Espace réservé du contenu 2">
            <a:extLst>
              <a:ext uri="{FF2B5EF4-FFF2-40B4-BE49-F238E27FC236}">
                <a16:creationId xmlns:a16="http://schemas.microsoft.com/office/drawing/2014/main" id="{81D9C864-CFFD-4E1F-BA55-322342247B3C}"/>
              </a:ext>
            </a:extLst>
          </p:cNvPr>
          <p:cNvSpPr>
            <a:spLocks noGrp="1"/>
          </p:cNvSpPr>
          <p:nvPr>
            <p:ph sz="half" idx="1"/>
          </p:nvPr>
        </p:nvSpPr>
        <p:spPr>
          <a:xfrm>
            <a:off x="660399" y="3537396"/>
            <a:ext cx="3964009" cy="451919"/>
          </a:xfrm>
        </p:spPr>
        <p:txBody>
          <a:bodyPr/>
          <a:lstStyle>
            <a:lvl1pPr>
              <a:defRPr sz="1400"/>
            </a:lvl1pPr>
            <a:lvl2pPr>
              <a:defRPr sz="1400"/>
            </a:lvl2pPr>
          </a:lstStyle>
          <a:p>
            <a:pPr lvl="0"/>
            <a:r>
              <a:rPr lang="fr-FR" dirty="0"/>
              <a:t>Cliquez pour modifier les styles du texte du masque</a:t>
            </a:r>
          </a:p>
          <a:p>
            <a:pPr lvl="1"/>
            <a:r>
              <a:rPr lang="fr-FR" dirty="0"/>
              <a:t>Deuxième niveau</a:t>
            </a:r>
          </a:p>
        </p:txBody>
      </p:sp>
      <p:sp>
        <p:nvSpPr>
          <p:cNvPr id="16" name="Espace réservé du contenu 3">
            <a:extLst>
              <a:ext uri="{FF2B5EF4-FFF2-40B4-BE49-F238E27FC236}">
                <a16:creationId xmlns:a16="http://schemas.microsoft.com/office/drawing/2014/main" id="{196ADAC7-7D44-4905-8FCE-B8684C760E9E}"/>
              </a:ext>
            </a:extLst>
          </p:cNvPr>
          <p:cNvSpPr>
            <a:spLocks noGrp="1"/>
          </p:cNvSpPr>
          <p:nvPr>
            <p:ph sz="half" idx="2"/>
          </p:nvPr>
        </p:nvSpPr>
        <p:spPr>
          <a:xfrm>
            <a:off x="5332391" y="3537396"/>
            <a:ext cx="3964009" cy="451919"/>
          </a:xfrm>
        </p:spPr>
        <p:txBody>
          <a:bodyPr/>
          <a:lstStyle>
            <a:lvl1pPr>
              <a:defRPr sz="1400"/>
            </a:lvl1pPr>
            <a:lvl2pPr>
              <a:defRPr sz="1400"/>
            </a:lvl2pPr>
          </a:lstStyle>
          <a:p>
            <a:pPr lvl="0"/>
            <a:r>
              <a:rPr lang="fr-FR" dirty="0"/>
              <a:t>Cliquez pour modifier les styles du texte du masque</a:t>
            </a:r>
          </a:p>
          <a:p>
            <a:pPr lvl="1"/>
            <a:r>
              <a:rPr lang="fr-FR" dirty="0"/>
              <a:t>Deuxième niveau</a:t>
            </a:r>
          </a:p>
        </p:txBody>
      </p:sp>
      <p:pic>
        <p:nvPicPr>
          <p:cNvPr id="17" name="Image 24" descr="icone-main2.png">
            <a:extLst>
              <a:ext uri="{FF2B5EF4-FFF2-40B4-BE49-F238E27FC236}">
                <a16:creationId xmlns:a16="http://schemas.microsoft.com/office/drawing/2014/main" id="{7437DC14-B20F-4AFA-83B1-ADFBE7AAE1B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6877050" y="1249363"/>
            <a:ext cx="1762125" cy="178457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211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graphicFrame>
        <p:nvGraphicFramePr>
          <p:cNvPr id="54" name="Objet 53" hidden="1">
            <a:extLst>
              <a:ext uri="{FF2B5EF4-FFF2-40B4-BE49-F238E27FC236}">
                <a16:creationId xmlns:a16="http://schemas.microsoft.com/office/drawing/2014/main" id="{9C3D1CC2-C666-4765-92B7-A4B87CFFAD28}"/>
              </a:ext>
            </a:extLst>
          </p:cNvPr>
          <p:cNvGraphicFramePr>
            <a:graphicFrameLocks noChangeAspect="1"/>
          </p:cNvGraphicFramePr>
          <p:nvPr userDrawn="1">
            <p:custDataLst>
              <p:tags r:id="rId1"/>
            </p:custDataLst>
            <p:extLst>
              <p:ext uri="{D42A27DB-BD31-4B8C-83A1-F6EECF244321}">
                <p14:modId xmlns:p14="http://schemas.microsoft.com/office/powerpoint/2010/main" val="2346034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3" name="Rectangle 52">
            <a:extLst>
              <a:ext uri="{FF2B5EF4-FFF2-40B4-BE49-F238E27FC236}">
                <a16:creationId xmlns:a16="http://schemas.microsoft.com/office/drawing/2014/main" id="{9735AC7D-9C38-4CBA-BC54-B4D4BD9AB248}"/>
              </a:ext>
            </a:extLst>
          </p:cNvPr>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pic>
        <p:nvPicPr>
          <p:cNvPr id="2" name="Image 1">
            <a:extLst>
              <a:ext uri="{FF2B5EF4-FFF2-40B4-BE49-F238E27FC236}">
                <a16:creationId xmlns:a16="http://schemas.microsoft.com/office/drawing/2014/main" id="{9520C80A-3E69-480B-868A-B8546A1F7B52}"/>
              </a:ext>
            </a:extLst>
          </p:cNvPr>
          <p:cNvPicPr>
            <a:picLocks noChangeAspect="1"/>
          </p:cNvPicPr>
          <p:nvPr userDrawn="1"/>
        </p:nvPicPr>
        <p:blipFill>
          <a:blip r:embed="rId5"/>
          <a:stretch>
            <a:fillRect/>
          </a:stretch>
        </p:blipFill>
        <p:spPr>
          <a:xfrm>
            <a:off x="461583" y="1320276"/>
            <a:ext cx="2236354" cy="1893093"/>
          </a:xfrm>
          <a:prstGeom prst="rect">
            <a:avLst/>
          </a:prstGeom>
        </p:spPr>
      </p:pic>
      <p:grpSp>
        <p:nvGrpSpPr>
          <p:cNvPr id="3" name="Grouper 5">
            <a:extLst>
              <a:ext uri="{FF2B5EF4-FFF2-40B4-BE49-F238E27FC236}">
                <a16:creationId xmlns:a16="http://schemas.microsoft.com/office/drawing/2014/main" id="{E3D04B9C-79A2-4475-841E-1C546BCECCC5}"/>
              </a:ext>
            </a:extLst>
          </p:cNvPr>
          <p:cNvGrpSpPr/>
          <p:nvPr userDrawn="1"/>
        </p:nvGrpSpPr>
        <p:grpSpPr>
          <a:xfrm>
            <a:off x="3271062" y="4065319"/>
            <a:ext cx="2435225" cy="1072148"/>
            <a:chOff x="1473200" y="3897312"/>
            <a:chExt cx="2247900" cy="1072148"/>
          </a:xfrm>
        </p:grpSpPr>
        <p:sp>
          <p:nvSpPr>
            <p:cNvPr id="4" name="ZoneTexte 3">
              <a:extLst>
                <a:ext uri="{FF2B5EF4-FFF2-40B4-BE49-F238E27FC236}">
                  <a16:creationId xmlns:a16="http://schemas.microsoft.com/office/drawing/2014/main" id="{7E76DDD3-5DDC-4CB1-A274-BE49C4B4C463}"/>
                </a:ext>
              </a:extLst>
            </p:cNvPr>
            <p:cNvSpPr txBox="1"/>
            <p:nvPr userDrawn="1"/>
          </p:nvSpPr>
          <p:spPr>
            <a:xfrm>
              <a:off x="1825625" y="3897312"/>
              <a:ext cx="1895475" cy="492443"/>
            </a:xfrm>
            <a:prstGeom prst="rect">
              <a:avLst/>
            </a:prstGeom>
            <a:noFill/>
          </p:spPr>
          <p:txBody>
            <a:bodyPr wrap="square" rtlCol="0">
              <a:spAutoFit/>
            </a:bodyPr>
            <a:lstStyle/>
            <a:p>
              <a:r>
                <a:rPr lang="fr-FR" sz="1300" dirty="0">
                  <a:solidFill>
                    <a:schemeClr val="bg2">
                      <a:lumMod val="50000"/>
                    </a:schemeClr>
                  </a:solidFill>
                  <a:latin typeface="+mn-lt"/>
                </a:rPr>
                <a:t>70 Boulevard Magenta</a:t>
              </a:r>
              <a:r>
                <a:rPr lang="fr-FR" sz="1300" baseline="0" dirty="0">
                  <a:solidFill>
                    <a:schemeClr val="bg2">
                      <a:lumMod val="50000"/>
                    </a:schemeClr>
                  </a:solidFill>
                  <a:latin typeface="+mn-lt"/>
                </a:rPr>
                <a:t> </a:t>
              </a:r>
            </a:p>
            <a:p>
              <a:r>
                <a:rPr lang="fr-FR" sz="1300" baseline="0" dirty="0">
                  <a:solidFill>
                    <a:schemeClr val="bg2">
                      <a:lumMod val="50000"/>
                    </a:schemeClr>
                  </a:solidFill>
                  <a:latin typeface="+mn-lt"/>
                </a:rPr>
                <a:t>75010 Paris</a:t>
              </a:r>
              <a:endParaRPr lang="fr-FR" sz="1300" dirty="0">
                <a:solidFill>
                  <a:schemeClr val="bg2">
                    <a:lumMod val="50000"/>
                  </a:schemeClr>
                </a:solidFill>
                <a:latin typeface="+mn-lt"/>
              </a:endParaRPr>
            </a:p>
          </p:txBody>
        </p:sp>
        <p:sp>
          <p:nvSpPr>
            <p:cNvPr id="5" name="ZoneTexte 4">
              <a:extLst>
                <a:ext uri="{FF2B5EF4-FFF2-40B4-BE49-F238E27FC236}">
                  <a16:creationId xmlns:a16="http://schemas.microsoft.com/office/drawing/2014/main" id="{09FB88A7-43C5-42B1-92A4-E13D511595C3}"/>
                </a:ext>
              </a:extLst>
            </p:cNvPr>
            <p:cNvSpPr txBox="1"/>
            <p:nvPr userDrawn="1"/>
          </p:nvSpPr>
          <p:spPr>
            <a:xfrm>
              <a:off x="1825625" y="4348633"/>
              <a:ext cx="1895475" cy="292388"/>
            </a:xfrm>
            <a:prstGeom prst="rect">
              <a:avLst/>
            </a:prstGeom>
            <a:noFill/>
          </p:spPr>
          <p:txBody>
            <a:bodyPr wrap="square" rtlCol="0">
              <a:spAutoFit/>
            </a:bodyPr>
            <a:lstStyle/>
            <a:p>
              <a:r>
                <a:rPr lang="fr-FR" sz="1300" dirty="0">
                  <a:solidFill>
                    <a:schemeClr val="bg2">
                      <a:lumMod val="50000"/>
                    </a:schemeClr>
                  </a:solidFill>
                  <a:latin typeface="+mn-lt"/>
                </a:rPr>
                <a:t>01 48 96 71 99</a:t>
              </a:r>
            </a:p>
          </p:txBody>
        </p:sp>
        <p:sp>
          <p:nvSpPr>
            <p:cNvPr id="6" name="ZoneTexte 5">
              <a:extLst>
                <a:ext uri="{FF2B5EF4-FFF2-40B4-BE49-F238E27FC236}">
                  <a16:creationId xmlns:a16="http://schemas.microsoft.com/office/drawing/2014/main" id="{2153EE80-637D-4720-B2E9-0508DD6D8997}"/>
                </a:ext>
              </a:extLst>
            </p:cNvPr>
            <p:cNvSpPr txBox="1"/>
            <p:nvPr userDrawn="1"/>
          </p:nvSpPr>
          <p:spPr>
            <a:xfrm>
              <a:off x="1825625" y="4677072"/>
              <a:ext cx="1895475" cy="292388"/>
            </a:xfrm>
            <a:prstGeom prst="rect">
              <a:avLst/>
            </a:prstGeom>
            <a:noFill/>
          </p:spPr>
          <p:txBody>
            <a:bodyPr wrap="square" rtlCol="0">
              <a:spAutoFit/>
            </a:bodyPr>
            <a:lstStyle/>
            <a:p>
              <a:r>
                <a:rPr lang="fr-FR" sz="1300" dirty="0">
                  <a:solidFill>
                    <a:schemeClr val="bg2">
                      <a:lumMod val="50000"/>
                    </a:schemeClr>
                  </a:solidFill>
                  <a:latin typeface="+mn-lt"/>
                </a:rPr>
                <a:t>contact@jdsexperts.com</a:t>
              </a:r>
            </a:p>
          </p:txBody>
        </p:sp>
        <p:pic>
          <p:nvPicPr>
            <p:cNvPr id="7" name="Image 6">
              <a:extLst>
                <a:ext uri="{FF2B5EF4-FFF2-40B4-BE49-F238E27FC236}">
                  <a16:creationId xmlns:a16="http://schemas.microsoft.com/office/drawing/2014/main" id="{28350B35-548C-41D9-A7FB-6C1203BB4149}"/>
                </a:ext>
              </a:extLst>
            </p:cNvPr>
            <p:cNvPicPr>
              <a:picLocks noChangeAspect="1"/>
            </p:cNvPicPr>
            <p:nvPr userDrawn="1"/>
          </p:nvPicPr>
          <p:blipFill>
            <a:blip r:embed="rId6"/>
            <a:stretch>
              <a:fillRect/>
            </a:stretch>
          </p:blipFill>
          <p:spPr>
            <a:xfrm>
              <a:off x="1473200" y="4719082"/>
              <a:ext cx="330200" cy="190500"/>
            </a:xfrm>
            <a:prstGeom prst="rect">
              <a:avLst/>
            </a:prstGeom>
          </p:spPr>
        </p:pic>
        <p:pic>
          <p:nvPicPr>
            <p:cNvPr id="8" name="Image 7">
              <a:extLst>
                <a:ext uri="{FF2B5EF4-FFF2-40B4-BE49-F238E27FC236}">
                  <a16:creationId xmlns:a16="http://schemas.microsoft.com/office/drawing/2014/main" id="{7FDBD4A9-CD64-442B-AE17-B12280644639}"/>
                </a:ext>
              </a:extLst>
            </p:cNvPr>
            <p:cNvPicPr>
              <a:picLocks noChangeAspect="1"/>
            </p:cNvPicPr>
            <p:nvPr userDrawn="1"/>
          </p:nvPicPr>
          <p:blipFill>
            <a:blip r:embed="rId7"/>
            <a:stretch>
              <a:fillRect/>
            </a:stretch>
          </p:blipFill>
          <p:spPr>
            <a:xfrm>
              <a:off x="1511300" y="3944382"/>
              <a:ext cx="203200" cy="304800"/>
            </a:xfrm>
            <a:prstGeom prst="rect">
              <a:avLst/>
            </a:prstGeom>
          </p:spPr>
        </p:pic>
        <p:pic>
          <p:nvPicPr>
            <p:cNvPr id="9" name="Image 8">
              <a:extLst>
                <a:ext uri="{FF2B5EF4-FFF2-40B4-BE49-F238E27FC236}">
                  <a16:creationId xmlns:a16="http://schemas.microsoft.com/office/drawing/2014/main" id="{00FEDCDA-0E8B-478B-B524-0770373236F6}"/>
                </a:ext>
              </a:extLst>
            </p:cNvPr>
            <p:cNvPicPr>
              <a:picLocks noChangeAspect="1"/>
            </p:cNvPicPr>
            <p:nvPr userDrawn="1"/>
          </p:nvPicPr>
          <p:blipFill>
            <a:blip r:embed="rId8"/>
            <a:stretch>
              <a:fillRect/>
            </a:stretch>
          </p:blipFill>
          <p:spPr>
            <a:xfrm>
              <a:off x="1524000" y="4325382"/>
              <a:ext cx="177800" cy="304800"/>
            </a:xfrm>
            <a:prstGeom prst="rect">
              <a:avLst/>
            </a:prstGeom>
          </p:spPr>
        </p:pic>
      </p:grpSp>
      <p:sp>
        <p:nvSpPr>
          <p:cNvPr id="10" name="Rectangle 9">
            <a:extLst>
              <a:ext uri="{FF2B5EF4-FFF2-40B4-BE49-F238E27FC236}">
                <a16:creationId xmlns:a16="http://schemas.microsoft.com/office/drawing/2014/main" id="{80A38CCA-AFFD-445C-A98D-FBFB39773100}"/>
              </a:ext>
            </a:extLst>
          </p:cNvPr>
          <p:cNvSpPr>
            <a:spLocks/>
          </p:cNvSpPr>
          <p:nvPr userDrawn="1"/>
        </p:nvSpPr>
        <p:spPr bwMode="auto">
          <a:xfrm>
            <a:off x="6224004" y="-8731"/>
            <a:ext cx="3681996" cy="6875463"/>
          </a:xfrm>
          <a:prstGeom prst="rect">
            <a:avLst/>
          </a:prstGeom>
          <a:solidFill>
            <a:srgbClr val="EBEBEB"/>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9530" rIns="49530"/>
          <a:lstStyle/>
          <a:p>
            <a:pPr algn="l"/>
            <a:endParaRPr lang="fr-FR" altLang="fr-FR" sz="2275" dirty="0">
              <a:latin typeface="+mn-lt"/>
            </a:endParaRPr>
          </a:p>
        </p:txBody>
      </p:sp>
      <p:pic>
        <p:nvPicPr>
          <p:cNvPr id="55" name="Picture 18">
            <a:extLst>
              <a:ext uri="{FF2B5EF4-FFF2-40B4-BE49-F238E27FC236}">
                <a16:creationId xmlns:a16="http://schemas.microsoft.com/office/drawing/2014/main" id="{D21AA924-B252-44F0-BC53-F76BCC6B057F}"/>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732800" y="767990"/>
            <a:ext cx="2664404" cy="885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 name="Picture 19">
            <a:extLst>
              <a:ext uri="{FF2B5EF4-FFF2-40B4-BE49-F238E27FC236}">
                <a16:creationId xmlns:a16="http://schemas.microsoft.com/office/drawing/2014/main" id="{3DD7C1AE-70B0-4DD6-8409-FB8CA92C3DC6}"/>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180700" y="1984745"/>
            <a:ext cx="1768605" cy="736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 name="Picture 20">
            <a:extLst>
              <a:ext uri="{FF2B5EF4-FFF2-40B4-BE49-F238E27FC236}">
                <a16:creationId xmlns:a16="http://schemas.microsoft.com/office/drawing/2014/main" id="{63ACB3EF-5B42-4818-9D2B-7A5B5EDB7241}"/>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180700" y="2989764"/>
            <a:ext cx="1768605" cy="737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 name="Picture 21">
            <a:extLst>
              <a:ext uri="{FF2B5EF4-FFF2-40B4-BE49-F238E27FC236}">
                <a16:creationId xmlns:a16="http://schemas.microsoft.com/office/drawing/2014/main" id="{09E31B13-04F8-418D-9E42-DCEFC648BB9D}"/>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180700" y="5000762"/>
            <a:ext cx="1768605" cy="736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 name="Picture 22">
            <a:extLst>
              <a:ext uri="{FF2B5EF4-FFF2-40B4-BE49-F238E27FC236}">
                <a16:creationId xmlns:a16="http://schemas.microsoft.com/office/drawing/2014/main" id="{6312FC0A-D13E-4524-86C9-B39766CCCCAF}"/>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180700" y="3995742"/>
            <a:ext cx="1768605" cy="736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 name="Text Box 23">
            <a:extLst>
              <a:ext uri="{FF2B5EF4-FFF2-40B4-BE49-F238E27FC236}">
                <a16:creationId xmlns:a16="http://schemas.microsoft.com/office/drawing/2014/main" id="{1304DEA9-33DA-4CAB-B99D-5B30046A9FB9}"/>
              </a:ext>
            </a:extLst>
          </p:cNvPr>
          <p:cNvSpPr txBox="1">
            <a:spLocks/>
          </p:cNvSpPr>
          <p:nvPr userDrawn="1"/>
        </p:nvSpPr>
        <p:spPr bwMode="auto">
          <a:xfrm>
            <a:off x="7466920" y="6144232"/>
            <a:ext cx="1196164" cy="25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9021" tIns="29021" rIns="29021" bIns="29021" anchor="ctr">
            <a:spAutoFit/>
          </a:bodyPr>
          <a:lstStyle/>
          <a:p>
            <a:pPr algn="ctr" defTabSz="333466" fontAlgn="base" hangingPunct="0">
              <a:spcBef>
                <a:spcPct val="0"/>
              </a:spcBef>
              <a:spcAft>
                <a:spcPct val="0"/>
              </a:spcAft>
            </a:pPr>
            <a:r>
              <a:rPr lang="fr-FR" altLang="fr-FR" sz="1300" b="1">
                <a:solidFill>
                  <a:srgbClr val="000000"/>
                </a:solidFill>
                <a:latin typeface="+mn-lt"/>
                <a:sym typeface="Helvetica Neue" charset="0"/>
              </a:rPr>
              <a:t>www.lesjds.com</a:t>
            </a:r>
          </a:p>
        </p:txBody>
      </p:sp>
      <p:pic>
        <p:nvPicPr>
          <p:cNvPr id="61" name="Image 60">
            <a:extLst>
              <a:ext uri="{FF2B5EF4-FFF2-40B4-BE49-F238E27FC236}">
                <a16:creationId xmlns:a16="http://schemas.microsoft.com/office/drawing/2014/main" id="{7BF5A7F7-16A6-4CA8-814A-1E1FB9FB8AC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7507" y="1398026"/>
            <a:ext cx="2366087" cy="986496"/>
          </a:xfrm>
          <a:prstGeom prst="rect">
            <a:avLst/>
          </a:prstGeom>
        </p:spPr>
      </p:pic>
      <p:pic>
        <p:nvPicPr>
          <p:cNvPr id="62" name="Image 61">
            <a:extLst>
              <a:ext uri="{FF2B5EF4-FFF2-40B4-BE49-F238E27FC236}">
                <a16:creationId xmlns:a16="http://schemas.microsoft.com/office/drawing/2014/main" id="{D51D884D-60AA-4FB9-8700-6DE55EFBADF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337320" y="2274772"/>
            <a:ext cx="2366087" cy="986496"/>
          </a:xfrm>
          <a:prstGeom prst="rect">
            <a:avLst/>
          </a:prstGeom>
        </p:spPr>
      </p:pic>
    </p:spTree>
    <p:extLst>
      <p:ext uri="{BB962C8B-B14F-4D97-AF65-F5344CB8AC3E}">
        <p14:creationId xmlns:p14="http://schemas.microsoft.com/office/powerpoint/2010/main" val="902817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5E8C4-A7FD-48C0-B5E7-1ED9969F2B60}"/>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71B68457-9D56-449E-B0C0-4AA164959FF3}"/>
              </a:ext>
            </a:extLst>
          </p:cNvPr>
          <p:cNvSpPr>
            <a:spLocks noGrp="1"/>
          </p:cNvSpPr>
          <p:nvPr>
            <p:ph type="ftr" sz="quarter" idx="11"/>
          </p:nvPr>
        </p:nvSpPr>
        <p:spPr/>
        <p:txBody>
          <a:bodyPr/>
          <a:lstStyle/>
          <a:p>
            <a:r>
              <a:rPr lang="fr-FR"/>
              <a:t>Client - Mission – Date /</a:t>
            </a:r>
          </a:p>
        </p:txBody>
      </p:sp>
      <p:sp>
        <p:nvSpPr>
          <p:cNvPr id="5" name="Espace réservé du numéro de diapositive 4">
            <a:extLst>
              <a:ext uri="{FF2B5EF4-FFF2-40B4-BE49-F238E27FC236}">
                <a16:creationId xmlns:a16="http://schemas.microsoft.com/office/drawing/2014/main" id="{E4F7456A-B3FD-4B50-926B-2085B07849DB}"/>
              </a:ext>
            </a:extLst>
          </p:cNvPr>
          <p:cNvSpPr>
            <a:spLocks noGrp="1"/>
          </p:cNvSpPr>
          <p:nvPr>
            <p:ph type="sldNum" sz="quarter" idx="12"/>
          </p:nvPr>
        </p:nvSpPr>
        <p:spPr/>
        <p:txBody>
          <a:bodyPr/>
          <a:lstStyle/>
          <a:p>
            <a:fld id="{4F171275-0B09-4281-A45C-5B681330E652}" type="slidenum">
              <a:rPr lang="fr-FR" smtClean="0"/>
              <a:t>‹N°›</a:t>
            </a:fld>
            <a:endParaRPr lang="fr-FR"/>
          </a:p>
        </p:txBody>
      </p:sp>
    </p:spTree>
    <p:extLst>
      <p:ext uri="{BB962C8B-B14F-4D97-AF65-F5344CB8AC3E}">
        <p14:creationId xmlns:p14="http://schemas.microsoft.com/office/powerpoint/2010/main" val="2404463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1F4AB35-5723-4B97-994C-43A2C0F76BAE}"/>
              </a:ext>
            </a:extLst>
          </p:cNvPr>
          <p:cNvSpPr>
            <a:spLocks noGrp="1"/>
          </p:cNvSpPr>
          <p:nvPr>
            <p:ph type="ftr" sz="quarter" idx="11"/>
          </p:nvPr>
        </p:nvSpPr>
        <p:spPr/>
        <p:txBody>
          <a:bodyPr/>
          <a:lstStyle/>
          <a:p>
            <a:r>
              <a:rPr lang="fr-FR"/>
              <a:t>Client - Mission – Date /</a:t>
            </a:r>
          </a:p>
        </p:txBody>
      </p:sp>
      <p:sp>
        <p:nvSpPr>
          <p:cNvPr id="4" name="Espace réservé du numéro de diapositive 3">
            <a:extLst>
              <a:ext uri="{FF2B5EF4-FFF2-40B4-BE49-F238E27FC236}">
                <a16:creationId xmlns:a16="http://schemas.microsoft.com/office/drawing/2014/main" id="{5FBD3156-7A35-42A6-B4DD-8E2C3DF9042C}"/>
              </a:ext>
            </a:extLst>
          </p:cNvPr>
          <p:cNvSpPr>
            <a:spLocks noGrp="1"/>
          </p:cNvSpPr>
          <p:nvPr>
            <p:ph type="sldNum" sz="quarter" idx="12"/>
          </p:nvPr>
        </p:nvSpPr>
        <p:spPr/>
        <p:txBody>
          <a:bodyPr/>
          <a:lstStyle/>
          <a:p>
            <a:fld id="{4F171275-0B09-4281-A45C-5B681330E652}" type="slidenum">
              <a:rPr lang="fr-FR" smtClean="0"/>
              <a:t>‹N°›</a:t>
            </a:fld>
            <a:endParaRPr lang="fr-FR"/>
          </a:p>
        </p:txBody>
      </p:sp>
    </p:spTree>
    <p:extLst>
      <p:ext uri="{BB962C8B-B14F-4D97-AF65-F5344CB8AC3E}">
        <p14:creationId xmlns:p14="http://schemas.microsoft.com/office/powerpoint/2010/main" val="3832151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D15C31F0-A6CD-4D73-B9D9-845C8C3BE1E8}"/>
              </a:ext>
            </a:extLst>
          </p:cNvPr>
          <p:cNvGraphicFramePr>
            <a:graphicFrameLocks noChangeAspect="1"/>
          </p:cNvGraphicFramePr>
          <p:nvPr userDrawn="1">
            <p:custDataLst>
              <p:tags r:id="rId1"/>
            </p:custDataLst>
            <p:extLst>
              <p:ext uri="{D42A27DB-BD31-4B8C-83A1-F6EECF244321}">
                <p14:modId xmlns:p14="http://schemas.microsoft.com/office/powerpoint/2010/main" val="3677173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7" name="Objet 6" hidden="1">
                        <a:extLst>
                          <a:ext uri="{FF2B5EF4-FFF2-40B4-BE49-F238E27FC236}">
                            <a16:creationId xmlns:a16="http://schemas.microsoft.com/office/drawing/2014/main" id="{D15C31F0-A6CD-4D73-B9D9-845C8C3BE1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Image 8">
            <a:extLst>
              <a:ext uri="{FF2B5EF4-FFF2-40B4-BE49-F238E27FC236}">
                <a16:creationId xmlns:a16="http://schemas.microsoft.com/office/drawing/2014/main" id="{699F0999-35BF-416C-AF28-634CB1733D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624" y="0"/>
            <a:ext cx="9700752" cy="6858000"/>
          </a:xfrm>
          <a:prstGeom prst="rect">
            <a:avLst/>
          </a:prstGeom>
        </p:spPr>
      </p:pic>
      <p:sp>
        <p:nvSpPr>
          <p:cNvPr id="10" name="Espace réservé du texte 3">
            <a:extLst>
              <a:ext uri="{FF2B5EF4-FFF2-40B4-BE49-F238E27FC236}">
                <a16:creationId xmlns:a16="http://schemas.microsoft.com/office/drawing/2014/main" id="{A4DD1EFE-3391-4C0C-B226-6E58CC79ECA6}"/>
              </a:ext>
            </a:extLst>
          </p:cNvPr>
          <p:cNvSpPr>
            <a:spLocks noGrp="1"/>
          </p:cNvSpPr>
          <p:nvPr>
            <p:ph type="body" sz="quarter" idx="10" hasCustomPrompt="1"/>
          </p:nvPr>
        </p:nvSpPr>
        <p:spPr>
          <a:xfrm rot="20884510">
            <a:off x="1634459" y="1851434"/>
            <a:ext cx="5902325" cy="867966"/>
          </a:xfrm>
          <a:prstGeom prst="rect">
            <a:avLst/>
          </a:prstGeom>
        </p:spPr>
        <p:txBody>
          <a:bodyPr/>
          <a:lstStyle>
            <a:lvl1pPr marL="0" indent="0" algn="ctr">
              <a:buNone/>
              <a:defRPr sz="6500" b="1" cap="all"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Client</a:t>
            </a:r>
          </a:p>
        </p:txBody>
      </p:sp>
      <p:sp>
        <p:nvSpPr>
          <p:cNvPr id="11" name="Espace réservé du texte 10">
            <a:extLst>
              <a:ext uri="{FF2B5EF4-FFF2-40B4-BE49-F238E27FC236}">
                <a16:creationId xmlns:a16="http://schemas.microsoft.com/office/drawing/2014/main" id="{4FBCD195-34BC-409D-A00D-819B5CE36699}"/>
              </a:ext>
            </a:extLst>
          </p:cNvPr>
          <p:cNvSpPr>
            <a:spLocks noGrp="1"/>
          </p:cNvSpPr>
          <p:nvPr>
            <p:ph type="body" sz="quarter" idx="11" hasCustomPrompt="1"/>
          </p:nvPr>
        </p:nvSpPr>
        <p:spPr>
          <a:xfrm rot="20888665">
            <a:off x="1883236" y="2846789"/>
            <a:ext cx="5995194" cy="1351933"/>
          </a:xfrm>
          <a:prstGeom prst="rect">
            <a:avLst/>
          </a:prstGeom>
        </p:spPr>
        <p:txBody>
          <a:bodyPr/>
          <a:lstStyle>
            <a:lvl1pPr marL="0" indent="0" algn="ctr">
              <a:buNone/>
              <a:defRPr sz="4333">
                <a:solidFill>
                  <a:schemeClr val="bg1"/>
                </a:solidFill>
                <a:latin typeface="+mj-lt"/>
              </a:defRPr>
            </a:lvl1pPr>
          </a:lstStyle>
          <a:p>
            <a:pPr lvl="0"/>
            <a:r>
              <a:rPr lang="fr-FR" dirty="0"/>
              <a:t>Type de mission</a:t>
            </a:r>
          </a:p>
        </p:txBody>
      </p:sp>
      <p:sp>
        <p:nvSpPr>
          <p:cNvPr id="12" name="Espace réservé du texte 12">
            <a:extLst>
              <a:ext uri="{FF2B5EF4-FFF2-40B4-BE49-F238E27FC236}">
                <a16:creationId xmlns:a16="http://schemas.microsoft.com/office/drawing/2014/main" id="{4F7DFDBA-44DD-431F-BCCC-1EBB03A4FBC9}"/>
              </a:ext>
            </a:extLst>
          </p:cNvPr>
          <p:cNvSpPr>
            <a:spLocks noGrp="1"/>
          </p:cNvSpPr>
          <p:nvPr>
            <p:ph type="body" sz="quarter" idx="12" hasCustomPrompt="1"/>
          </p:nvPr>
        </p:nvSpPr>
        <p:spPr>
          <a:xfrm rot="20895612">
            <a:off x="2098110" y="4298818"/>
            <a:ext cx="6081468" cy="405532"/>
          </a:xfrm>
          <a:prstGeom prst="rect">
            <a:avLst/>
          </a:prstGeom>
        </p:spPr>
        <p:txBody>
          <a:bodyPr/>
          <a:lstStyle>
            <a:lvl1pPr marL="0" indent="0" algn="ctr">
              <a:buNone/>
              <a:defRPr sz="1733">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z="1733" dirty="0"/>
              <a:t>Date</a:t>
            </a:r>
            <a:endParaRPr lang="fr-FR" dirty="0"/>
          </a:p>
        </p:txBody>
      </p:sp>
      <p:pic>
        <p:nvPicPr>
          <p:cNvPr id="26" name="Image 25">
            <a:extLst>
              <a:ext uri="{FF2B5EF4-FFF2-40B4-BE49-F238E27FC236}">
                <a16:creationId xmlns:a16="http://schemas.microsoft.com/office/drawing/2014/main" id="{23FD0184-1FBC-47F5-A768-EE97481C8BB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20774" y="5987563"/>
            <a:ext cx="1572954" cy="655814"/>
          </a:xfrm>
          <a:prstGeom prst="rect">
            <a:avLst/>
          </a:prstGeom>
        </p:spPr>
      </p:pic>
      <p:pic>
        <p:nvPicPr>
          <p:cNvPr id="30" name="Image 29">
            <a:extLst>
              <a:ext uri="{FF2B5EF4-FFF2-40B4-BE49-F238E27FC236}">
                <a16:creationId xmlns:a16="http://schemas.microsoft.com/office/drawing/2014/main" id="{353A11C9-033D-49D1-965F-8D0830B055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60556" y="6019419"/>
            <a:ext cx="1159699" cy="385131"/>
          </a:xfrm>
          <a:prstGeom prst="rect">
            <a:avLst/>
          </a:prstGeom>
        </p:spPr>
      </p:pic>
    </p:spTree>
    <p:extLst>
      <p:ext uri="{BB962C8B-B14F-4D97-AF65-F5344CB8AC3E}">
        <p14:creationId xmlns:p14="http://schemas.microsoft.com/office/powerpoint/2010/main" val="54725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67FC7-1EEE-4203-A3E8-FFF6AEECFDA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9ED84F-B860-43B4-A419-6C361DAC5CD9}"/>
              </a:ext>
            </a:extLst>
          </p:cNvPr>
          <p:cNvSpPr>
            <a:spLocks noGrp="1"/>
          </p:cNvSpPr>
          <p:nvPr>
            <p:ph idx="1"/>
          </p:nvPr>
        </p:nvSpPr>
        <p:spPr>
          <a:xfrm>
            <a:off x="445770" y="2021713"/>
            <a:ext cx="9063991" cy="410369"/>
          </a:xfrm>
        </p:spPr>
        <p:txBody>
          <a:bodyPr/>
          <a:lstStyle/>
          <a:p>
            <a:pPr lvl="0"/>
            <a:r>
              <a:rPr lang="fr-FR" dirty="0"/>
              <a:t>Cliquez pour modifier les styles du texte du masque</a:t>
            </a:r>
          </a:p>
          <a:p>
            <a:pPr lvl="1"/>
            <a:r>
              <a:rPr lang="fr-FR" dirty="0"/>
              <a:t>Deuxième niveau</a:t>
            </a:r>
          </a:p>
        </p:txBody>
      </p:sp>
      <p:sp>
        <p:nvSpPr>
          <p:cNvPr id="5" name="Espace réservé du pied de page 4">
            <a:extLst>
              <a:ext uri="{FF2B5EF4-FFF2-40B4-BE49-F238E27FC236}">
                <a16:creationId xmlns:a16="http://schemas.microsoft.com/office/drawing/2014/main" id="{D04CC337-A089-4C98-A6B8-6743392FBF32}"/>
              </a:ext>
            </a:extLst>
          </p:cNvPr>
          <p:cNvSpPr>
            <a:spLocks noGrp="1"/>
          </p:cNvSpPr>
          <p:nvPr>
            <p:ph type="ftr" sz="quarter" idx="11"/>
          </p:nvPr>
        </p:nvSpPr>
        <p:spPr/>
        <p:txBody>
          <a:bodyPr/>
          <a:lstStyle/>
          <a:p>
            <a:r>
              <a:rPr lang="fr-FR"/>
              <a:t>Client - Mission – Date /</a:t>
            </a:r>
          </a:p>
        </p:txBody>
      </p:sp>
      <p:sp>
        <p:nvSpPr>
          <p:cNvPr id="8" name="Forme libre : forme 7">
            <a:extLst>
              <a:ext uri="{FF2B5EF4-FFF2-40B4-BE49-F238E27FC236}">
                <a16:creationId xmlns:a16="http://schemas.microsoft.com/office/drawing/2014/main" id="{BF51B5B8-0FA3-42E7-96DB-0786F6FF8FF5}"/>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a:extLst>
              <a:ext uri="{FF2B5EF4-FFF2-40B4-BE49-F238E27FC236}">
                <a16:creationId xmlns:a16="http://schemas.microsoft.com/office/drawing/2014/main" id="{EAB995B9-0CBA-4BB0-BF20-9EB397133091}"/>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Tree>
    <p:extLst>
      <p:ext uri="{BB962C8B-B14F-4D97-AF65-F5344CB8AC3E}">
        <p14:creationId xmlns:p14="http://schemas.microsoft.com/office/powerpoint/2010/main" val="2402635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ss-titre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67FC7-1EEE-4203-A3E8-FFF6AEECFDA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9ED84F-B860-43B4-A419-6C361DAC5CD9}"/>
              </a:ext>
            </a:extLst>
          </p:cNvPr>
          <p:cNvSpPr>
            <a:spLocks noGrp="1"/>
          </p:cNvSpPr>
          <p:nvPr>
            <p:ph idx="1"/>
          </p:nvPr>
        </p:nvSpPr>
        <p:spPr>
          <a:xfrm>
            <a:off x="445770" y="2021713"/>
            <a:ext cx="9063990" cy="410369"/>
          </a:xfrm>
        </p:spPr>
        <p:txBody>
          <a:bodyPr/>
          <a:lstStyle/>
          <a:p>
            <a:pPr lvl="0"/>
            <a:r>
              <a:rPr lang="fr-FR" dirty="0"/>
              <a:t>Cliquez pour modifier les styles du texte du masque</a:t>
            </a:r>
          </a:p>
          <a:p>
            <a:pPr lvl="1"/>
            <a:r>
              <a:rPr lang="fr-FR" dirty="0"/>
              <a:t>Deuxième niveau</a:t>
            </a:r>
          </a:p>
        </p:txBody>
      </p:sp>
      <p:sp>
        <p:nvSpPr>
          <p:cNvPr id="5" name="Espace réservé du pied de page 4">
            <a:extLst>
              <a:ext uri="{FF2B5EF4-FFF2-40B4-BE49-F238E27FC236}">
                <a16:creationId xmlns:a16="http://schemas.microsoft.com/office/drawing/2014/main" id="{D04CC337-A089-4C98-A6B8-6743392FBF32}"/>
              </a:ext>
            </a:extLst>
          </p:cNvPr>
          <p:cNvSpPr>
            <a:spLocks noGrp="1"/>
          </p:cNvSpPr>
          <p:nvPr>
            <p:ph type="ftr" sz="quarter" idx="11"/>
          </p:nvPr>
        </p:nvSpPr>
        <p:spPr/>
        <p:txBody>
          <a:bodyPr/>
          <a:lstStyle/>
          <a:p>
            <a:r>
              <a:rPr lang="fr-FR"/>
              <a:t>Client - Mission – Date /</a:t>
            </a:r>
          </a:p>
        </p:txBody>
      </p:sp>
      <p:sp>
        <p:nvSpPr>
          <p:cNvPr id="8" name="Forme libre : forme 7">
            <a:extLst>
              <a:ext uri="{FF2B5EF4-FFF2-40B4-BE49-F238E27FC236}">
                <a16:creationId xmlns:a16="http://schemas.microsoft.com/office/drawing/2014/main" id="{BF51B5B8-0FA3-42E7-96DB-0786F6FF8FF5}"/>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a:extLst>
              <a:ext uri="{FF2B5EF4-FFF2-40B4-BE49-F238E27FC236}">
                <a16:creationId xmlns:a16="http://schemas.microsoft.com/office/drawing/2014/main" id="{EAB995B9-0CBA-4BB0-BF20-9EB397133091}"/>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
        <p:nvSpPr>
          <p:cNvPr id="7" name="Espace réservé du contenu 2">
            <a:extLst>
              <a:ext uri="{FF2B5EF4-FFF2-40B4-BE49-F238E27FC236}">
                <a16:creationId xmlns:a16="http://schemas.microsoft.com/office/drawing/2014/main" id="{309AE308-7619-4263-B03C-8AA02B15A552}"/>
              </a:ext>
            </a:extLst>
          </p:cNvPr>
          <p:cNvSpPr>
            <a:spLocks noGrp="1"/>
          </p:cNvSpPr>
          <p:nvPr>
            <p:ph idx="12" hasCustomPrompt="1"/>
          </p:nvPr>
        </p:nvSpPr>
        <p:spPr>
          <a:xfrm>
            <a:off x="445770" y="1712297"/>
            <a:ext cx="9063990" cy="221599"/>
          </a:xfrm>
        </p:spPr>
        <p:txBody>
          <a:bodyPr anchor="b" anchorCtr="0"/>
          <a:lstStyle>
            <a:lvl1pPr marL="0" indent="0">
              <a:buNone/>
              <a:defRPr sz="1600" b="1" i="0">
                <a:solidFill>
                  <a:schemeClr val="accent2"/>
                </a:solidFill>
              </a:defRPr>
            </a:lvl1pPr>
          </a:lstStyle>
          <a:p>
            <a:pPr lvl="0"/>
            <a:r>
              <a:rPr lang="fr-FR" dirty="0"/>
              <a:t>Sous-titre</a:t>
            </a:r>
          </a:p>
        </p:txBody>
      </p:sp>
    </p:spTree>
    <p:extLst>
      <p:ext uri="{BB962C8B-B14F-4D97-AF65-F5344CB8AC3E}">
        <p14:creationId xmlns:p14="http://schemas.microsoft.com/office/powerpoint/2010/main" val="3426349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ttre de mission">
    <p:spTree>
      <p:nvGrpSpPr>
        <p:cNvPr id="1" name=""/>
        <p:cNvGrpSpPr/>
        <p:nvPr/>
      </p:nvGrpSpPr>
      <p:grpSpPr>
        <a:xfrm>
          <a:off x="0" y="0"/>
          <a:ext cx="0" cy="0"/>
          <a:chOff x="0" y="0"/>
          <a:chExt cx="0" cy="0"/>
        </a:xfrm>
      </p:grpSpPr>
      <p:graphicFrame>
        <p:nvGraphicFramePr>
          <p:cNvPr id="9" name="Objet 8" hidden="1">
            <a:extLst>
              <a:ext uri="{FF2B5EF4-FFF2-40B4-BE49-F238E27FC236}">
                <a16:creationId xmlns:a16="http://schemas.microsoft.com/office/drawing/2014/main" id="{1590A83C-8D2C-4301-B233-0F989D1D84E1}"/>
              </a:ext>
            </a:extLst>
          </p:cNvPr>
          <p:cNvGraphicFramePr>
            <a:graphicFrameLocks noChangeAspect="1"/>
          </p:cNvGraphicFramePr>
          <p:nvPr userDrawn="1">
            <p:custDataLst>
              <p:tags r:id="rId1"/>
            </p:custDataLst>
            <p:extLst>
              <p:ext uri="{D42A27DB-BD31-4B8C-83A1-F6EECF244321}">
                <p14:modId xmlns:p14="http://schemas.microsoft.com/office/powerpoint/2010/main" val="1714382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84" imgH="384" progId="TCLayout.ActiveDocument.1">
                  <p:embed/>
                </p:oleObj>
              </mc:Choice>
              <mc:Fallback>
                <p:oleObj name="Diapositive think-cell" r:id="rId4" imgW="384" imgH="384" progId="TCLayout.ActiveDocument.1">
                  <p:embed/>
                  <p:pic>
                    <p:nvPicPr>
                      <p:cNvPr id="9" name="Objet 8" hidden="1">
                        <a:extLst>
                          <a:ext uri="{FF2B5EF4-FFF2-40B4-BE49-F238E27FC236}">
                            <a16:creationId xmlns:a16="http://schemas.microsoft.com/office/drawing/2014/main" id="{1590A83C-8D2C-4301-B233-0F989D1D84E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CF143F1-78DC-4F22-A2B1-FF93555F0FD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2400" b="1" i="0" baseline="0" dirty="0">
              <a:latin typeface="Calibri Light" panose="020F0302020204030204" pitchFamily="34" charset="0"/>
              <a:ea typeface="+mj-ea"/>
              <a:cs typeface="+mj-cs"/>
              <a:sym typeface="Calibri Light" panose="020F0302020204030204" pitchFamily="34" charset="0"/>
            </a:endParaRPr>
          </a:p>
        </p:txBody>
      </p:sp>
      <p:sp>
        <p:nvSpPr>
          <p:cNvPr id="7" name="Rectangle 6">
            <a:extLst>
              <a:ext uri="{FF2B5EF4-FFF2-40B4-BE49-F238E27FC236}">
                <a16:creationId xmlns:a16="http://schemas.microsoft.com/office/drawing/2014/main" id="{214E236A-673E-495B-8462-13F4D6AC9F7F}"/>
              </a:ext>
            </a:extLst>
          </p:cNvPr>
          <p:cNvSpPr/>
          <p:nvPr userDrawn="1"/>
        </p:nvSpPr>
        <p:spPr>
          <a:xfrm>
            <a:off x="445771" y="923925"/>
            <a:ext cx="9063990" cy="565785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a:p>
        </p:txBody>
      </p:sp>
      <p:sp>
        <p:nvSpPr>
          <p:cNvPr id="3" name="Espace réservé du contenu 2">
            <a:extLst>
              <a:ext uri="{FF2B5EF4-FFF2-40B4-BE49-F238E27FC236}">
                <a16:creationId xmlns:a16="http://schemas.microsoft.com/office/drawing/2014/main" id="{6B9ED84F-B860-43B4-A419-6C361DAC5CD9}"/>
              </a:ext>
            </a:extLst>
          </p:cNvPr>
          <p:cNvSpPr>
            <a:spLocks noGrp="1"/>
          </p:cNvSpPr>
          <p:nvPr>
            <p:ph idx="1" hasCustomPrompt="1"/>
          </p:nvPr>
        </p:nvSpPr>
        <p:spPr>
          <a:xfrm>
            <a:off x="722472" y="1118281"/>
            <a:ext cx="8510588" cy="507318"/>
          </a:xfrm>
        </p:spPr>
        <p:txBody>
          <a:bodyPr/>
          <a:lstStyle>
            <a:lvl1pPr marL="0" indent="0" algn="just">
              <a:buNone/>
              <a:defRPr sz="1600" b="1">
                <a:solidFill>
                  <a:schemeClr val="accent2"/>
                </a:solidFill>
              </a:defRPr>
            </a:lvl1pPr>
            <a:lvl2pPr marL="0" indent="0" algn="just">
              <a:buNone/>
              <a:defRPr sz="1600"/>
            </a:lvl2pPr>
          </a:lstStyle>
          <a:p>
            <a:pPr lvl="0"/>
            <a:r>
              <a:rPr lang="fr-FR" dirty="0" err="1"/>
              <a:t>Level</a:t>
            </a:r>
            <a:r>
              <a:rPr lang="fr-FR" dirty="0"/>
              <a:t> 1</a:t>
            </a:r>
          </a:p>
          <a:p>
            <a:pPr lvl="1"/>
            <a:r>
              <a:rPr lang="fr-FR" dirty="0" err="1"/>
              <a:t>Level</a:t>
            </a:r>
            <a:r>
              <a:rPr lang="fr-FR" dirty="0"/>
              <a:t> 2</a:t>
            </a:r>
          </a:p>
        </p:txBody>
      </p:sp>
      <p:sp>
        <p:nvSpPr>
          <p:cNvPr id="5" name="Espace réservé du pied de page 4">
            <a:extLst>
              <a:ext uri="{FF2B5EF4-FFF2-40B4-BE49-F238E27FC236}">
                <a16:creationId xmlns:a16="http://schemas.microsoft.com/office/drawing/2014/main" id="{D04CC337-A089-4C98-A6B8-6743392FBF32}"/>
              </a:ext>
            </a:extLst>
          </p:cNvPr>
          <p:cNvSpPr>
            <a:spLocks noGrp="1"/>
          </p:cNvSpPr>
          <p:nvPr>
            <p:ph type="ftr" sz="quarter" idx="11"/>
          </p:nvPr>
        </p:nvSpPr>
        <p:spPr/>
        <p:txBody>
          <a:bodyPr/>
          <a:lstStyle/>
          <a:p>
            <a:r>
              <a:rPr lang="fr-FR"/>
              <a:t>Client - Mission – Date /</a:t>
            </a:r>
          </a:p>
        </p:txBody>
      </p:sp>
      <p:sp>
        <p:nvSpPr>
          <p:cNvPr id="10" name="Espace réservé du numéro de diapositive 5">
            <a:extLst>
              <a:ext uri="{FF2B5EF4-FFF2-40B4-BE49-F238E27FC236}">
                <a16:creationId xmlns:a16="http://schemas.microsoft.com/office/drawing/2014/main" id="{9852873E-D320-4639-9489-C9C6B824162B}"/>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Tree>
    <p:extLst>
      <p:ext uri="{BB962C8B-B14F-4D97-AF65-F5344CB8AC3E}">
        <p14:creationId xmlns:p14="http://schemas.microsoft.com/office/powerpoint/2010/main" val="1290362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 courrier">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15FACAD7-32E3-4ECE-B159-665CF8265F63}"/>
              </a:ext>
            </a:extLst>
          </p:cNvPr>
          <p:cNvGraphicFramePr>
            <a:graphicFrameLocks noChangeAspect="1"/>
          </p:cNvGraphicFramePr>
          <p:nvPr userDrawn="1">
            <p:custDataLst>
              <p:tags r:id="rId1"/>
            </p:custDataLst>
            <p:extLst>
              <p:ext uri="{D42A27DB-BD31-4B8C-83A1-F6EECF244321}">
                <p14:modId xmlns:p14="http://schemas.microsoft.com/office/powerpoint/2010/main" val="1633097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4" name="Objet 3" hidden="1">
                        <a:extLst>
                          <a:ext uri="{FF2B5EF4-FFF2-40B4-BE49-F238E27FC236}">
                            <a16:creationId xmlns:a16="http://schemas.microsoft.com/office/drawing/2014/main" id="{15FACAD7-32E3-4ECE-B159-665CF8265F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E892206-DC73-402C-AC16-A4E779E01642}"/>
              </a:ext>
            </a:extLst>
          </p:cNvPr>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6B9ED84F-B860-43B4-A419-6C361DAC5CD9}"/>
              </a:ext>
            </a:extLst>
          </p:cNvPr>
          <p:cNvSpPr>
            <a:spLocks noGrp="1"/>
          </p:cNvSpPr>
          <p:nvPr>
            <p:ph idx="1"/>
          </p:nvPr>
        </p:nvSpPr>
        <p:spPr>
          <a:xfrm>
            <a:off x="815181" y="800100"/>
            <a:ext cx="8275638" cy="479618"/>
          </a:xfrm>
        </p:spPr>
        <p:txBody>
          <a:bodyPr/>
          <a:lstStyle>
            <a:lvl1pPr marL="0" indent="0" algn="just">
              <a:buNone/>
              <a:tabLst>
                <a:tab pos="4667250" algn="l"/>
              </a:tabLst>
              <a:defRPr sz="1500"/>
            </a:lvl1pPr>
            <a:lvl2pPr marL="361950" indent="0" algn="just">
              <a:buNone/>
              <a:tabLst>
                <a:tab pos="4667250" algn="l"/>
              </a:tabLst>
              <a:defRPr sz="1500"/>
            </a:lvl2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89318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67FC7-1EEE-4203-A3E8-FFF6AEECFDA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9ED84F-B860-43B4-A419-6C361DAC5CD9}"/>
              </a:ext>
            </a:extLst>
          </p:cNvPr>
          <p:cNvSpPr>
            <a:spLocks noGrp="1"/>
          </p:cNvSpPr>
          <p:nvPr>
            <p:ph idx="1"/>
          </p:nvPr>
        </p:nvSpPr>
        <p:spPr>
          <a:xfrm>
            <a:off x="445770" y="2021713"/>
            <a:ext cx="9063991" cy="410369"/>
          </a:xfrm>
        </p:spPr>
        <p:txBody>
          <a:bodyPr/>
          <a:lstStyle/>
          <a:p>
            <a:pPr lvl="0"/>
            <a:r>
              <a:rPr lang="fr-FR" dirty="0"/>
              <a:t>Cliquez pour modifier les styles du texte du masque</a:t>
            </a:r>
          </a:p>
          <a:p>
            <a:pPr lvl="1"/>
            <a:r>
              <a:rPr lang="fr-FR" dirty="0"/>
              <a:t>Deuxième niveau</a:t>
            </a:r>
          </a:p>
        </p:txBody>
      </p:sp>
      <p:sp>
        <p:nvSpPr>
          <p:cNvPr id="5" name="Espace réservé du pied de page 4">
            <a:extLst>
              <a:ext uri="{FF2B5EF4-FFF2-40B4-BE49-F238E27FC236}">
                <a16:creationId xmlns:a16="http://schemas.microsoft.com/office/drawing/2014/main" id="{D04CC337-A089-4C98-A6B8-6743392FBF32}"/>
              </a:ext>
            </a:extLst>
          </p:cNvPr>
          <p:cNvSpPr>
            <a:spLocks noGrp="1"/>
          </p:cNvSpPr>
          <p:nvPr>
            <p:ph type="ftr" sz="quarter" idx="11"/>
          </p:nvPr>
        </p:nvSpPr>
        <p:spPr/>
        <p:txBody>
          <a:bodyPr/>
          <a:lstStyle/>
          <a:p>
            <a:r>
              <a:rPr lang="fr-FR"/>
              <a:t>Client - Mission – Date /</a:t>
            </a:r>
          </a:p>
        </p:txBody>
      </p:sp>
      <p:sp>
        <p:nvSpPr>
          <p:cNvPr id="8" name="Forme libre : forme 7">
            <a:extLst>
              <a:ext uri="{FF2B5EF4-FFF2-40B4-BE49-F238E27FC236}">
                <a16:creationId xmlns:a16="http://schemas.microsoft.com/office/drawing/2014/main" id="{BF51B5B8-0FA3-42E7-96DB-0786F6FF8FF5}"/>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a:extLst>
              <a:ext uri="{FF2B5EF4-FFF2-40B4-BE49-F238E27FC236}">
                <a16:creationId xmlns:a16="http://schemas.microsoft.com/office/drawing/2014/main" id="{EAB995B9-0CBA-4BB0-BF20-9EB397133091}"/>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Tree>
    <p:extLst>
      <p:ext uri="{BB962C8B-B14F-4D97-AF65-F5344CB8AC3E}">
        <p14:creationId xmlns:p14="http://schemas.microsoft.com/office/powerpoint/2010/main" val="1429020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colonnes">
    <p:spTree>
      <p:nvGrpSpPr>
        <p:cNvPr id="1" name=""/>
        <p:cNvGrpSpPr/>
        <p:nvPr/>
      </p:nvGrpSpPr>
      <p:grpSpPr>
        <a:xfrm>
          <a:off x="0" y="0"/>
          <a:ext cx="0" cy="0"/>
          <a:chOff x="0" y="0"/>
          <a:chExt cx="0" cy="0"/>
        </a:xfrm>
      </p:grpSpPr>
      <p:graphicFrame>
        <p:nvGraphicFramePr>
          <p:cNvPr id="13" name="Objet 12" hidden="1">
            <a:extLst>
              <a:ext uri="{FF2B5EF4-FFF2-40B4-BE49-F238E27FC236}">
                <a16:creationId xmlns:a16="http://schemas.microsoft.com/office/drawing/2014/main" id="{D26FE7E1-DAC8-47BC-AB77-724A306FB01D}"/>
              </a:ext>
            </a:extLst>
          </p:cNvPr>
          <p:cNvGraphicFramePr>
            <a:graphicFrameLocks noChangeAspect="1"/>
          </p:cNvGraphicFramePr>
          <p:nvPr userDrawn="1">
            <p:custDataLst>
              <p:tags r:id="rId1"/>
            </p:custDataLst>
            <p:extLst>
              <p:ext uri="{D42A27DB-BD31-4B8C-83A1-F6EECF244321}">
                <p14:modId xmlns:p14="http://schemas.microsoft.com/office/powerpoint/2010/main" val="1222289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84" imgH="384" progId="TCLayout.ActiveDocument.1">
                  <p:embed/>
                </p:oleObj>
              </mc:Choice>
              <mc:Fallback>
                <p:oleObj name="Diapositive think-cell" r:id="rId4" imgW="384" imgH="384" progId="TCLayout.ActiveDocument.1">
                  <p:embed/>
                  <p:pic>
                    <p:nvPicPr>
                      <p:cNvPr id="13" name="Objet 12" hidden="1">
                        <a:extLst>
                          <a:ext uri="{FF2B5EF4-FFF2-40B4-BE49-F238E27FC236}">
                            <a16:creationId xmlns:a16="http://schemas.microsoft.com/office/drawing/2014/main" id="{D26FE7E1-DAC8-47BC-AB77-724A306FB0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FA6995B3-871E-49FC-912F-4EDF103AD0D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2400" b="1" i="0" baseline="0" dirty="0">
              <a:latin typeface="Calibri Light" panose="020F0302020204030204" pitchFamily="34" charset="0"/>
              <a:ea typeface="+mj-ea"/>
              <a:cs typeface="+mj-cs"/>
              <a:sym typeface="Calibri Light" panose="020F0302020204030204" pitchFamily="34" charset="0"/>
            </a:endParaRPr>
          </a:p>
        </p:txBody>
      </p:sp>
      <p:sp>
        <p:nvSpPr>
          <p:cNvPr id="14" name="Forme libre : forme 13">
            <a:extLst>
              <a:ext uri="{FF2B5EF4-FFF2-40B4-BE49-F238E27FC236}">
                <a16:creationId xmlns:a16="http://schemas.microsoft.com/office/drawing/2014/main" id="{309D30A5-85E3-4D37-87AB-880616CC0EB7}"/>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15B0B61-D212-4ED4-AC1B-8DFB4C98DB15}"/>
              </a:ext>
            </a:extLst>
          </p:cNvPr>
          <p:cNvSpPr>
            <a:spLocks noGrp="1"/>
          </p:cNvSpPr>
          <p:nvPr>
            <p:ph type="title"/>
          </p:nvPr>
        </p:nvSpPr>
        <p:spPr>
          <a:xfrm>
            <a:off x="445771" y="939202"/>
            <a:ext cx="9063990" cy="332399"/>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CD1BBF13-4669-4AFE-BA39-0E3DAAA19BE7}"/>
              </a:ext>
            </a:extLst>
          </p:cNvPr>
          <p:cNvSpPr>
            <a:spLocks noGrp="1"/>
          </p:cNvSpPr>
          <p:nvPr>
            <p:ph sz="half" idx="1"/>
          </p:nvPr>
        </p:nvSpPr>
        <p:spPr>
          <a:xfrm>
            <a:off x="445769" y="1660971"/>
            <a:ext cx="4392000" cy="479618"/>
          </a:xfrm>
        </p:spPr>
        <p:txBody>
          <a:bodyPr/>
          <a:lstStyle>
            <a:lvl1pPr>
              <a:defRPr sz="1500"/>
            </a:lvl1pPr>
            <a:lvl2pPr>
              <a:defRPr sz="1500"/>
            </a:lvl2pPr>
          </a:lstStyle>
          <a:p>
            <a:pPr lvl="0"/>
            <a:r>
              <a:rPr lang="fr-FR" dirty="0"/>
              <a:t>Cliquez pour modifier les styles du texte du masque</a:t>
            </a:r>
          </a:p>
          <a:p>
            <a:pPr lvl="1"/>
            <a:r>
              <a:rPr lang="fr-FR" dirty="0"/>
              <a:t>Deuxième niveau</a:t>
            </a:r>
          </a:p>
        </p:txBody>
      </p:sp>
      <p:sp>
        <p:nvSpPr>
          <p:cNvPr id="4" name="Espace réservé du contenu 3">
            <a:extLst>
              <a:ext uri="{FF2B5EF4-FFF2-40B4-BE49-F238E27FC236}">
                <a16:creationId xmlns:a16="http://schemas.microsoft.com/office/drawing/2014/main" id="{0D80F621-7508-4BB4-BE10-A602114F6822}"/>
              </a:ext>
            </a:extLst>
          </p:cNvPr>
          <p:cNvSpPr>
            <a:spLocks noGrp="1"/>
          </p:cNvSpPr>
          <p:nvPr>
            <p:ph sz="half" idx="2"/>
          </p:nvPr>
        </p:nvSpPr>
        <p:spPr>
          <a:xfrm>
            <a:off x="5117761" y="1660971"/>
            <a:ext cx="4392000" cy="479618"/>
          </a:xfrm>
        </p:spPr>
        <p:txBody>
          <a:bodyPr/>
          <a:lstStyle>
            <a:lvl1pPr>
              <a:defRPr sz="1500"/>
            </a:lvl1pPr>
            <a:lvl2pPr>
              <a:defRPr sz="1500"/>
            </a:lvl2pPr>
          </a:lstStyle>
          <a:p>
            <a:pPr lvl="0"/>
            <a:r>
              <a:rPr lang="fr-FR" dirty="0"/>
              <a:t>Cliquez pour modifier les styles du texte du masque</a:t>
            </a:r>
          </a:p>
          <a:p>
            <a:pPr lvl="1"/>
            <a:r>
              <a:rPr lang="fr-FR" dirty="0"/>
              <a:t>Deuxième niveau</a:t>
            </a:r>
          </a:p>
        </p:txBody>
      </p:sp>
      <p:sp>
        <p:nvSpPr>
          <p:cNvPr id="6" name="Espace réservé du pied de page 5">
            <a:extLst>
              <a:ext uri="{FF2B5EF4-FFF2-40B4-BE49-F238E27FC236}">
                <a16:creationId xmlns:a16="http://schemas.microsoft.com/office/drawing/2014/main" id="{6B324D03-595F-4265-9063-EFB4304EF9A3}"/>
              </a:ext>
            </a:extLst>
          </p:cNvPr>
          <p:cNvSpPr>
            <a:spLocks noGrp="1"/>
          </p:cNvSpPr>
          <p:nvPr>
            <p:ph type="ftr" sz="quarter" idx="11"/>
          </p:nvPr>
        </p:nvSpPr>
        <p:spPr/>
        <p:txBody>
          <a:bodyPr/>
          <a:lstStyle/>
          <a:p>
            <a:r>
              <a:rPr lang="fr-FR"/>
              <a:t>Client - Mission – Date /</a:t>
            </a:r>
          </a:p>
        </p:txBody>
      </p:sp>
      <p:sp>
        <p:nvSpPr>
          <p:cNvPr id="15" name="Espace réservé du numéro de diapositive 5">
            <a:extLst>
              <a:ext uri="{FF2B5EF4-FFF2-40B4-BE49-F238E27FC236}">
                <a16:creationId xmlns:a16="http://schemas.microsoft.com/office/drawing/2014/main" id="{C400CB6B-2B32-4697-95AA-A5606C9D9CFA}"/>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Tree>
    <p:extLst>
      <p:ext uri="{BB962C8B-B14F-4D97-AF65-F5344CB8AC3E}">
        <p14:creationId xmlns:p14="http://schemas.microsoft.com/office/powerpoint/2010/main" val="3214122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3 colonnes">
    <p:spTree>
      <p:nvGrpSpPr>
        <p:cNvPr id="1" name=""/>
        <p:cNvGrpSpPr/>
        <p:nvPr/>
      </p:nvGrpSpPr>
      <p:grpSpPr>
        <a:xfrm>
          <a:off x="0" y="0"/>
          <a:ext cx="0" cy="0"/>
          <a:chOff x="0" y="0"/>
          <a:chExt cx="0" cy="0"/>
        </a:xfrm>
      </p:grpSpPr>
      <p:graphicFrame>
        <p:nvGraphicFramePr>
          <p:cNvPr id="13" name="Objet 12" hidden="1">
            <a:extLst>
              <a:ext uri="{FF2B5EF4-FFF2-40B4-BE49-F238E27FC236}">
                <a16:creationId xmlns:a16="http://schemas.microsoft.com/office/drawing/2014/main" id="{D26FE7E1-DAC8-47BC-AB77-724A306FB01D}"/>
              </a:ext>
            </a:extLst>
          </p:cNvPr>
          <p:cNvGraphicFramePr>
            <a:graphicFrameLocks noChangeAspect="1"/>
          </p:cNvGraphicFramePr>
          <p:nvPr userDrawn="1">
            <p:custDataLst>
              <p:tags r:id="rId1"/>
            </p:custDataLst>
            <p:extLst>
              <p:ext uri="{D42A27DB-BD31-4B8C-83A1-F6EECF244321}">
                <p14:modId xmlns:p14="http://schemas.microsoft.com/office/powerpoint/2010/main" val="1536241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84" imgH="384" progId="TCLayout.ActiveDocument.1">
                  <p:embed/>
                </p:oleObj>
              </mc:Choice>
              <mc:Fallback>
                <p:oleObj name="Diapositive think-cell" r:id="rId4" imgW="384" imgH="384" progId="TCLayout.ActiveDocument.1">
                  <p:embed/>
                  <p:pic>
                    <p:nvPicPr>
                      <p:cNvPr id="13" name="Objet 12" hidden="1">
                        <a:extLst>
                          <a:ext uri="{FF2B5EF4-FFF2-40B4-BE49-F238E27FC236}">
                            <a16:creationId xmlns:a16="http://schemas.microsoft.com/office/drawing/2014/main" id="{D26FE7E1-DAC8-47BC-AB77-724A306FB0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FA6995B3-871E-49FC-912F-4EDF103AD0D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2400" b="1" i="0" baseline="0" dirty="0">
              <a:latin typeface="Calibri Light" panose="020F0302020204030204" pitchFamily="34" charset="0"/>
              <a:ea typeface="+mj-ea"/>
              <a:cs typeface="+mj-cs"/>
              <a:sym typeface="Calibri Light" panose="020F0302020204030204" pitchFamily="34" charset="0"/>
            </a:endParaRPr>
          </a:p>
        </p:txBody>
      </p:sp>
      <p:sp>
        <p:nvSpPr>
          <p:cNvPr id="14" name="Forme libre : forme 13">
            <a:extLst>
              <a:ext uri="{FF2B5EF4-FFF2-40B4-BE49-F238E27FC236}">
                <a16:creationId xmlns:a16="http://schemas.microsoft.com/office/drawing/2014/main" id="{309D30A5-85E3-4D37-87AB-880616CC0EB7}"/>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15B0B61-D212-4ED4-AC1B-8DFB4C98DB15}"/>
              </a:ext>
            </a:extLst>
          </p:cNvPr>
          <p:cNvSpPr>
            <a:spLocks noGrp="1"/>
          </p:cNvSpPr>
          <p:nvPr>
            <p:ph type="title"/>
          </p:nvPr>
        </p:nvSpPr>
        <p:spPr>
          <a:xfrm>
            <a:off x="445771" y="939202"/>
            <a:ext cx="9063990" cy="332399"/>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CD1BBF13-4669-4AFE-BA39-0E3DAAA19BE7}"/>
              </a:ext>
            </a:extLst>
          </p:cNvPr>
          <p:cNvSpPr>
            <a:spLocks noGrp="1"/>
          </p:cNvSpPr>
          <p:nvPr>
            <p:ph sz="half" idx="1"/>
          </p:nvPr>
        </p:nvSpPr>
        <p:spPr>
          <a:xfrm>
            <a:off x="445769" y="1660971"/>
            <a:ext cx="2880000" cy="479618"/>
          </a:xfrm>
        </p:spPr>
        <p:txBody>
          <a:bodyPr/>
          <a:lstStyle>
            <a:lvl1pPr>
              <a:defRPr sz="1500"/>
            </a:lvl1pPr>
            <a:lvl2pPr>
              <a:defRPr sz="1500"/>
            </a:lvl2pPr>
          </a:lstStyle>
          <a:p>
            <a:pPr lvl="0"/>
            <a:r>
              <a:rPr lang="fr-FR" dirty="0"/>
              <a:t>Cliquez pour modifier les styles du texte du masque</a:t>
            </a:r>
          </a:p>
          <a:p>
            <a:pPr lvl="1"/>
            <a:r>
              <a:rPr lang="fr-FR" dirty="0"/>
              <a:t>Deuxième niveau</a:t>
            </a:r>
          </a:p>
        </p:txBody>
      </p:sp>
      <p:sp>
        <p:nvSpPr>
          <p:cNvPr id="4" name="Espace réservé du contenu 3">
            <a:extLst>
              <a:ext uri="{FF2B5EF4-FFF2-40B4-BE49-F238E27FC236}">
                <a16:creationId xmlns:a16="http://schemas.microsoft.com/office/drawing/2014/main" id="{0D80F621-7508-4BB4-BE10-A602114F6822}"/>
              </a:ext>
            </a:extLst>
          </p:cNvPr>
          <p:cNvSpPr>
            <a:spLocks noGrp="1"/>
          </p:cNvSpPr>
          <p:nvPr>
            <p:ph sz="half" idx="2"/>
          </p:nvPr>
        </p:nvSpPr>
        <p:spPr>
          <a:xfrm>
            <a:off x="3537765" y="1660971"/>
            <a:ext cx="2880000" cy="479618"/>
          </a:xfrm>
        </p:spPr>
        <p:txBody>
          <a:bodyPr/>
          <a:lstStyle>
            <a:lvl1pPr>
              <a:defRPr sz="1500"/>
            </a:lvl1pPr>
            <a:lvl2pPr>
              <a:defRPr sz="1500"/>
            </a:lvl2pPr>
          </a:lstStyle>
          <a:p>
            <a:pPr lvl="0"/>
            <a:r>
              <a:rPr lang="fr-FR" dirty="0"/>
              <a:t>Cliquez pour modifier les styles du texte du masque</a:t>
            </a:r>
          </a:p>
          <a:p>
            <a:pPr lvl="1"/>
            <a:r>
              <a:rPr lang="fr-FR" dirty="0"/>
              <a:t>Deuxième niveau</a:t>
            </a:r>
          </a:p>
        </p:txBody>
      </p:sp>
      <p:sp>
        <p:nvSpPr>
          <p:cNvPr id="6" name="Espace réservé du pied de page 5">
            <a:extLst>
              <a:ext uri="{FF2B5EF4-FFF2-40B4-BE49-F238E27FC236}">
                <a16:creationId xmlns:a16="http://schemas.microsoft.com/office/drawing/2014/main" id="{6B324D03-595F-4265-9063-EFB4304EF9A3}"/>
              </a:ext>
            </a:extLst>
          </p:cNvPr>
          <p:cNvSpPr>
            <a:spLocks noGrp="1"/>
          </p:cNvSpPr>
          <p:nvPr>
            <p:ph type="ftr" sz="quarter" idx="11"/>
          </p:nvPr>
        </p:nvSpPr>
        <p:spPr/>
        <p:txBody>
          <a:bodyPr/>
          <a:lstStyle/>
          <a:p>
            <a:r>
              <a:rPr lang="fr-FR"/>
              <a:t>Client - Mission – Date /</a:t>
            </a:r>
          </a:p>
        </p:txBody>
      </p:sp>
      <p:sp>
        <p:nvSpPr>
          <p:cNvPr id="15" name="Espace réservé du numéro de diapositive 5">
            <a:extLst>
              <a:ext uri="{FF2B5EF4-FFF2-40B4-BE49-F238E27FC236}">
                <a16:creationId xmlns:a16="http://schemas.microsoft.com/office/drawing/2014/main" id="{C400CB6B-2B32-4697-95AA-A5606C9D9CFA}"/>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dirty="0"/>
              <a:t>P</a:t>
            </a:r>
            <a:fld id="{4F171275-0B09-4281-A45C-5B681330E652}" type="slidenum">
              <a:rPr lang="fr-FR" smtClean="0"/>
              <a:pPr/>
              <a:t>‹N°›</a:t>
            </a:fld>
            <a:endParaRPr lang="fr-FR" dirty="0"/>
          </a:p>
        </p:txBody>
      </p:sp>
      <p:sp>
        <p:nvSpPr>
          <p:cNvPr id="10" name="Espace réservé du contenu 3">
            <a:extLst>
              <a:ext uri="{FF2B5EF4-FFF2-40B4-BE49-F238E27FC236}">
                <a16:creationId xmlns:a16="http://schemas.microsoft.com/office/drawing/2014/main" id="{D5000677-12C8-466D-ADD7-BA0F9F5BC5EE}"/>
              </a:ext>
            </a:extLst>
          </p:cNvPr>
          <p:cNvSpPr>
            <a:spLocks noGrp="1"/>
          </p:cNvSpPr>
          <p:nvPr>
            <p:ph sz="half" idx="12"/>
          </p:nvPr>
        </p:nvSpPr>
        <p:spPr>
          <a:xfrm>
            <a:off x="6629761" y="1660971"/>
            <a:ext cx="2880000" cy="479618"/>
          </a:xfrm>
        </p:spPr>
        <p:txBody>
          <a:bodyPr/>
          <a:lstStyle>
            <a:lvl1pPr>
              <a:defRPr sz="1500"/>
            </a:lvl1pPr>
            <a:lvl2pPr>
              <a:defRPr sz="1500"/>
            </a:lvl2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752174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tre équipe ">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67FC7-1EEE-4203-A3E8-FFF6AEECFDA5}"/>
              </a:ext>
            </a:extLst>
          </p:cNvPr>
          <p:cNvSpPr>
            <a:spLocks noGrp="1"/>
          </p:cNvSpPr>
          <p:nvPr>
            <p:ph type="title" hasCustomPrompt="1"/>
          </p:nvPr>
        </p:nvSpPr>
        <p:spPr/>
        <p:txBody>
          <a:bodyPr/>
          <a:lstStyle/>
          <a:p>
            <a:r>
              <a:rPr lang="fr-FR" dirty="0"/>
              <a:t>Notre équipe </a:t>
            </a:r>
          </a:p>
        </p:txBody>
      </p:sp>
      <p:sp>
        <p:nvSpPr>
          <p:cNvPr id="3" name="Espace réservé du contenu 2">
            <a:extLst>
              <a:ext uri="{FF2B5EF4-FFF2-40B4-BE49-F238E27FC236}">
                <a16:creationId xmlns:a16="http://schemas.microsoft.com/office/drawing/2014/main" id="{6B9ED84F-B860-43B4-A419-6C361DAC5CD9}"/>
              </a:ext>
            </a:extLst>
          </p:cNvPr>
          <p:cNvSpPr>
            <a:spLocks noGrp="1"/>
          </p:cNvSpPr>
          <p:nvPr>
            <p:ph idx="1" hasCustomPrompt="1"/>
          </p:nvPr>
        </p:nvSpPr>
        <p:spPr>
          <a:xfrm>
            <a:off x="1714501" y="1715477"/>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5" name="Espace réservé du pied de page 4">
            <a:extLst>
              <a:ext uri="{FF2B5EF4-FFF2-40B4-BE49-F238E27FC236}">
                <a16:creationId xmlns:a16="http://schemas.microsoft.com/office/drawing/2014/main" id="{D04CC337-A089-4C98-A6B8-6743392FBF32}"/>
              </a:ext>
            </a:extLst>
          </p:cNvPr>
          <p:cNvSpPr>
            <a:spLocks noGrp="1"/>
          </p:cNvSpPr>
          <p:nvPr>
            <p:ph type="ftr" sz="quarter" idx="11"/>
          </p:nvPr>
        </p:nvSpPr>
        <p:spPr/>
        <p:txBody>
          <a:bodyPr/>
          <a:lstStyle/>
          <a:p>
            <a:r>
              <a:rPr lang="fr-FR"/>
              <a:t>Client - Mission – Date /</a:t>
            </a:r>
          </a:p>
        </p:txBody>
      </p:sp>
      <p:sp>
        <p:nvSpPr>
          <p:cNvPr id="8" name="Forme libre : forme 7">
            <a:extLst>
              <a:ext uri="{FF2B5EF4-FFF2-40B4-BE49-F238E27FC236}">
                <a16:creationId xmlns:a16="http://schemas.microsoft.com/office/drawing/2014/main" id="{BF51B5B8-0FA3-42E7-96DB-0786F6FF8FF5}"/>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a:extLst>
              <a:ext uri="{FF2B5EF4-FFF2-40B4-BE49-F238E27FC236}">
                <a16:creationId xmlns:a16="http://schemas.microsoft.com/office/drawing/2014/main" id="{EAB995B9-0CBA-4BB0-BF20-9EB397133091}"/>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
        <p:nvSpPr>
          <p:cNvPr id="29" name="Espace réservé pour une image  28">
            <a:extLst>
              <a:ext uri="{FF2B5EF4-FFF2-40B4-BE49-F238E27FC236}">
                <a16:creationId xmlns:a16="http://schemas.microsoft.com/office/drawing/2014/main" id="{D8B52571-1C5D-47EB-9FEA-CDADDE4EDFFC}"/>
              </a:ext>
            </a:extLst>
          </p:cNvPr>
          <p:cNvSpPr>
            <a:spLocks noGrp="1"/>
          </p:cNvSpPr>
          <p:nvPr>
            <p:ph type="pic" sz="quarter" idx="12" hasCustomPrompt="1"/>
          </p:nvPr>
        </p:nvSpPr>
        <p:spPr>
          <a:xfrm>
            <a:off x="446088" y="1716088"/>
            <a:ext cx="1065212" cy="1054100"/>
          </a:xfrm>
        </p:spPr>
        <p:txBody>
          <a:bodyPr anchor="ctr" anchorCtr="0">
            <a:noAutofit/>
          </a:bodyPr>
          <a:lstStyle>
            <a:lvl1pPr marL="0" indent="0" algn="ctr">
              <a:buNone/>
              <a:defRPr/>
            </a:lvl1pPr>
          </a:lstStyle>
          <a:p>
            <a:r>
              <a:rPr lang="fr-FR" dirty="0"/>
              <a:t>Photo</a:t>
            </a:r>
          </a:p>
        </p:txBody>
      </p:sp>
      <p:sp>
        <p:nvSpPr>
          <p:cNvPr id="30" name="Espace réservé du contenu 2">
            <a:extLst>
              <a:ext uri="{FF2B5EF4-FFF2-40B4-BE49-F238E27FC236}">
                <a16:creationId xmlns:a16="http://schemas.microsoft.com/office/drawing/2014/main" id="{3C5C9084-61A7-471B-8823-03E7E284797A}"/>
              </a:ext>
            </a:extLst>
          </p:cNvPr>
          <p:cNvSpPr>
            <a:spLocks noGrp="1"/>
          </p:cNvSpPr>
          <p:nvPr>
            <p:ph idx="13" hasCustomPrompt="1"/>
          </p:nvPr>
        </p:nvSpPr>
        <p:spPr>
          <a:xfrm>
            <a:off x="1714501" y="3106750"/>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31" name="Espace réservé pour une image  28">
            <a:extLst>
              <a:ext uri="{FF2B5EF4-FFF2-40B4-BE49-F238E27FC236}">
                <a16:creationId xmlns:a16="http://schemas.microsoft.com/office/drawing/2014/main" id="{D2F9BDEE-9F1B-4B88-A2A9-4A7DF583E5A6}"/>
              </a:ext>
            </a:extLst>
          </p:cNvPr>
          <p:cNvSpPr>
            <a:spLocks noGrp="1"/>
          </p:cNvSpPr>
          <p:nvPr>
            <p:ph type="pic" sz="quarter" idx="14" hasCustomPrompt="1"/>
          </p:nvPr>
        </p:nvSpPr>
        <p:spPr>
          <a:xfrm>
            <a:off x="446088" y="3107361"/>
            <a:ext cx="1065212" cy="1054100"/>
          </a:xfrm>
        </p:spPr>
        <p:txBody>
          <a:bodyPr anchor="ctr" anchorCtr="0">
            <a:noAutofit/>
          </a:bodyPr>
          <a:lstStyle>
            <a:lvl1pPr marL="0" indent="0" algn="ctr">
              <a:buNone/>
              <a:defRPr/>
            </a:lvl1pPr>
          </a:lstStyle>
          <a:p>
            <a:r>
              <a:rPr lang="fr-FR" dirty="0"/>
              <a:t>Photo</a:t>
            </a:r>
          </a:p>
        </p:txBody>
      </p:sp>
      <p:sp>
        <p:nvSpPr>
          <p:cNvPr id="32" name="Espace réservé du contenu 2">
            <a:extLst>
              <a:ext uri="{FF2B5EF4-FFF2-40B4-BE49-F238E27FC236}">
                <a16:creationId xmlns:a16="http://schemas.microsoft.com/office/drawing/2014/main" id="{1BF284B4-19E2-4477-96C8-97845672DE48}"/>
              </a:ext>
            </a:extLst>
          </p:cNvPr>
          <p:cNvSpPr>
            <a:spLocks noGrp="1"/>
          </p:cNvSpPr>
          <p:nvPr>
            <p:ph idx="15" hasCustomPrompt="1"/>
          </p:nvPr>
        </p:nvSpPr>
        <p:spPr>
          <a:xfrm>
            <a:off x="1714501" y="4498024"/>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33" name="Espace réservé pour une image  28">
            <a:extLst>
              <a:ext uri="{FF2B5EF4-FFF2-40B4-BE49-F238E27FC236}">
                <a16:creationId xmlns:a16="http://schemas.microsoft.com/office/drawing/2014/main" id="{2974BEDB-4520-4B45-AF7B-278C5DAECEF6}"/>
              </a:ext>
            </a:extLst>
          </p:cNvPr>
          <p:cNvSpPr>
            <a:spLocks noGrp="1"/>
          </p:cNvSpPr>
          <p:nvPr>
            <p:ph type="pic" sz="quarter" idx="16" hasCustomPrompt="1"/>
          </p:nvPr>
        </p:nvSpPr>
        <p:spPr>
          <a:xfrm>
            <a:off x="446088" y="4498635"/>
            <a:ext cx="1065212" cy="1054100"/>
          </a:xfrm>
        </p:spPr>
        <p:txBody>
          <a:bodyPr anchor="ctr" anchorCtr="0">
            <a:noAutofit/>
          </a:bodyPr>
          <a:lstStyle>
            <a:lvl1pPr marL="0" indent="0" algn="ctr">
              <a:buNone/>
              <a:defRPr/>
            </a:lvl1pPr>
          </a:lstStyle>
          <a:p>
            <a:r>
              <a:rPr lang="fr-FR" dirty="0"/>
              <a:t>Photo</a:t>
            </a:r>
          </a:p>
        </p:txBody>
      </p:sp>
      <p:sp>
        <p:nvSpPr>
          <p:cNvPr id="34" name="Espace réservé du contenu 2">
            <a:extLst>
              <a:ext uri="{FF2B5EF4-FFF2-40B4-BE49-F238E27FC236}">
                <a16:creationId xmlns:a16="http://schemas.microsoft.com/office/drawing/2014/main" id="{F5C4E27F-2EEE-4C40-AA82-176D27CF52BC}"/>
              </a:ext>
            </a:extLst>
          </p:cNvPr>
          <p:cNvSpPr>
            <a:spLocks noGrp="1"/>
          </p:cNvSpPr>
          <p:nvPr>
            <p:ph idx="17" hasCustomPrompt="1"/>
          </p:nvPr>
        </p:nvSpPr>
        <p:spPr>
          <a:xfrm>
            <a:off x="6444457" y="1715477"/>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35" name="Espace réservé pour une image  28">
            <a:extLst>
              <a:ext uri="{FF2B5EF4-FFF2-40B4-BE49-F238E27FC236}">
                <a16:creationId xmlns:a16="http://schemas.microsoft.com/office/drawing/2014/main" id="{2531427F-129B-4D0C-B69A-45CB6E6E2BF4}"/>
              </a:ext>
            </a:extLst>
          </p:cNvPr>
          <p:cNvSpPr>
            <a:spLocks noGrp="1"/>
          </p:cNvSpPr>
          <p:nvPr>
            <p:ph type="pic" sz="quarter" idx="18" hasCustomPrompt="1"/>
          </p:nvPr>
        </p:nvSpPr>
        <p:spPr>
          <a:xfrm>
            <a:off x="5176044" y="1716088"/>
            <a:ext cx="1065212" cy="1054100"/>
          </a:xfrm>
        </p:spPr>
        <p:txBody>
          <a:bodyPr anchor="ctr" anchorCtr="0">
            <a:noAutofit/>
          </a:bodyPr>
          <a:lstStyle>
            <a:lvl1pPr marL="0" indent="0" algn="ctr">
              <a:buNone/>
              <a:defRPr/>
            </a:lvl1pPr>
          </a:lstStyle>
          <a:p>
            <a:r>
              <a:rPr lang="fr-FR" dirty="0"/>
              <a:t>Photo</a:t>
            </a:r>
          </a:p>
        </p:txBody>
      </p:sp>
      <p:sp>
        <p:nvSpPr>
          <p:cNvPr id="36" name="Espace réservé du contenu 2">
            <a:extLst>
              <a:ext uri="{FF2B5EF4-FFF2-40B4-BE49-F238E27FC236}">
                <a16:creationId xmlns:a16="http://schemas.microsoft.com/office/drawing/2014/main" id="{0CA0E08F-950B-4DE6-99ED-6C09766F8FAE}"/>
              </a:ext>
            </a:extLst>
          </p:cNvPr>
          <p:cNvSpPr>
            <a:spLocks noGrp="1"/>
          </p:cNvSpPr>
          <p:nvPr>
            <p:ph idx="19" hasCustomPrompt="1"/>
          </p:nvPr>
        </p:nvSpPr>
        <p:spPr>
          <a:xfrm>
            <a:off x="6444457" y="3106750"/>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37" name="Espace réservé pour une image  28">
            <a:extLst>
              <a:ext uri="{FF2B5EF4-FFF2-40B4-BE49-F238E27FC236}">
                <a16:creationId xmlns:a16="http://schemas.microsoft.com/office/drawing/2014/main" id="{218D4DF6-3D75-44C9-A22D-6555BB5C7D9E}"/>
              </a:ext>
            </a:extLst>
          </p:cNvPr>
          <p:cNvSpPr>
            <a:spLocks noGrp="1"/>
          </p:cNvSpPr>
          <p:nvPr>
            <p:ph type="pic" sz="quarter" idx="20" hasCustomPrompt="1"/>
          </p:nvPr>
        </p:nvSpPr>
        <p:spPr>
          <a:xfrm>
            <a:off x="5176044" y="3107361"/>
            <a:ext cx="1065212" cy="1054100"/>
          </a:xfrm>
        </p:spPr>
        <p:txBody>
          <a:bodyPr anchor="ctr" anchorCtr="0">
            <a:noAutofit/>
          </a:bodyPr>
          <a:lstStyle>
            <a:lvl1pPr marL="0" indent="0" algn="ctr">
              <a:buNone/>
              <a:defRPr/>
            </a:lvl1pPr>
          </a:lstStyle>
          <a:p>
            <a:r>
              <a:rPr lang="fr-FR" dirty="0"/>
              <a:t>Photo</a:t>
            </a:r>
          </a:p>
        </p:txBody>
      </p:sp>
      <p:sp>
        <p:nvSpPr>
          <p:cNvPr id="38" name="Espace réservé du contenu 2">
            <a:extLst>
              <a:ext uri="{FF2B5EF4-FFF2-40B4-BE49-F238E27FC236}">
                <a16:creationId xmlns:a16="http://schemas.microsoft.com/office/drawing/2014/main" id="{805E0FE2-9657-4A50-962C-24D14091FE71}"/>
              </a:ext>
            </a:extLst>
          </p:cNvPr>
          <p:cNvSpPr>
            <a:spLocks noGrp="1"/>
          </p:cNvSpPr>
          <p:nvPr>
            <p:ph idx="21" hasCustomPrompt="1"/>
          </p:nvPr>
        </p:nvSpPr>
        <p:spPr>
          <a:xfrm>
            <a:off x="6444457" y="4498024"/>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39" name="Espace réservé pour une image  28">
            <a:extLst>
              <a:ext uri="{FF2B5EF4-FFF2-40B4-BE49-F238E27FC236}">
                <a16:creationId xmlns:a16="http://schemas.microsoft.com/office/drawing/2014/main" id="{6020E95B-1469-4186-A773-57DB0A7C6892}"/>
              </a:ext>
            </a:extLst>
          </p:cNvPr>
          <p:cNvSpPr>
            <a:spLocks noGrp="1"/>
          </p:cNvSpPr>
          <p:nvPr>
            <p:ph type="pic" sz="quarter" idx="22" hasCustomPrompt="1"/>
          </p:nvPr>
        </p:nvSpPr>
        <p:spPr>
          <a:xfrm>
            <a:off x="5176044" y="4498635"/>
            <a:ext cx="1065212" cy="1054100"/>
          </a:xfrm>
        </p:spPr>
        <p:txBody>
          <a:bodyPr anchor="ctr" anchorCtr="0">
            <a:noAutofit/>
          </a:bodyPr>
          <a:lstStyle>
            <a:lvl1pPr marL="0" indent="0" algn="ctr">
              <a:buNone/>
              <a:defRPr/>
            </a:lvl1pPr>
          </a:lstStyle>
          <a:p>
            <a:r>
              <a:rPr lang="fr-FR" dirty="0"/>
              <a:t>Photo</a:t>
            </a:r>
          </a:p>
        </p:txBody>
      </p:sp>
    </p:spTree>
    <p:extLst>
      <p:ext uri="{BB962C8B-B14F-4D97-AF65-F5344CB8AC3E}">
        <p14:creationId xmlns:p14="http://schemas.microsoft.com/office/powerpoint/2010/main" val="3362910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D15C31F0-A6CD-4D73-B9D9-845C8C3BE1E8}"/>
              </a:ext>
            </a:extLst>
          </p:cNvPr>
          <p:cNvGraphicFramePr>
            <a:graphicFrameLocks noChangeAspect="1"/>
          </p:cNvGraphicFramePr>
          <p:nvPr userDrawn="1">
            <p:custDataLst>
              <p:tags r:id="rId1"/>
            </p:custDataLst>
            <p:extLst>
              <p:ext uri="{D42A27DB-BD31-4B8C-83A1-F6EECF244321}">
                <p14:modId xmlns:p14="http://schemas.microsoft.com/office/powerpoint/2010/main" val="2692403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7" name="Objet 6" hidden="1">
                        <a:extLst>
                          <a:ext uri="{FF2B5EF4-FFF2-40B4-BE49-F238E27FC236}">
                            <a16:creationId xmlns:a16="http://schemas.microsoft.com/office/drawing/2014/main" id="{D15C31F0-A6CD-4D73-B9D9-845C8C3BE1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Image 8">
            <a:extLst>
              <a:ext uri="{FF2B5EF4-FFF2-40B4-BE49-F238E27FC236}">
                <a16:creationId xmlns:a16="http://schemas.microsoft.com/office/drawing/2014/main" id="{699F0999-35BF-416C-AF28-634CB1733D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624" y="0"/>
            <a:ext cx="9700752" cy="6858000"/>
          </a:xfrm>
          <a:prstGeom prst="rect">
            <a:avLst/>
          </a:prstGeom>
        </p:spPr>
      </p:pic>
      <p:pic>
        <p:nvPicPr>
          <p:cNvPr id="30" name="Image 29">
            <a:extLst>
              <a:ext uri="{FF2B5EF4-FFF2-40B4-BE49-F238E27FC236}">
                <a16:creationId xmlns:a16="http://schemas.microsoft.com/office/drawing/2014/main" id="{353A11C9-033D-49D1-965F-8D0830B0554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60556" y="6019419"/>
            <a:ext cx="1159699" cy="385131"/>
          </a:xfrm>
          <a:prstGeom prst="rect">
            <a:avLst/>
          </a:prstGeom>
        </p:spPr>
      </p:pic>
      <p:sp>
        <p:nvSpPr>
          <p:cNvPr id="13" name="Espace réservé du texte 2">
            <a:extLst>
              <a:ext uri="{FF2B5EF4-FFF2-40B4-BE49-F238E27FC236}">
                <a16:creationId xmlns:a16="http://schemas.microsoft.com/office/drawing/2014/main" id="{8CAB2A0F-BAF2-482B-8D81-56F80D2EDB6E}"/>
              </a:ext>
            </a:extLst>
          </p:cNvPr>
          <p:cNvSpPr>
            <a:spLocks noGrp="1"/>
          </p:cNvSpPr>
          <p:nvPr>
            <p:ph type="body" sz="quarter" idx="10" hasCustomPrompt="1"/>
          </p:nvPr>
        </p:nvSpPr>
        <p:spPr>
          <a:xfrm rot="20904430">
            <a:off x="1643090" y="2256780"/>
            <a:ext cx="5886903" cy="895350"/>
          </a:xfrm>
          <a:prstGeom prst="rect">
            <a:avLst/>
          </a:prstGeom>
        </p:spPr>
        <p:txBody>
          <a:bodyPr/>
          <a:lstStyle>
            <a:lvl1pPr marL="0" indent="0">
              <a:buNone/>
              <a:defRPr sz="4333" b="1" cap="all" baseline="0">
                <a:solidFill>
                  <a:schemeClr val="bg1"/>
                </a:solidFill>
                <a:latin typeface="Arial" panose="020B0604020202020204" pitchFamily="34" charset="0"/>
                <a:cs typeface="Arial" panose="020B0604020202020204" pitchFamily="34" charset="0"/>
              </a:defRPr>
            </a:lvl1pPr>
          </a:lstStyle>
          <a:p>
            <a:pPr lvl="0"/>
            <a:r>
              <a:rPr lang="fr-FR" dirty="0"/>
              <a:t>Partie X</a:t>
            </a:r>
          </a:p>
        </p:txBody>
      </p:sp>
      <p:sp>
        <p:nvSpPr>
          <p:cNvPr id="14" name="Espace réservé du texte 4">
            <a:extLst>
              <a:ext uri="{FF2B5EF4-FFF2-40B4-BE49-F238E27FC236}">
                <a16:creationId xmlns:a16="http://schemas.microsoft.com/office/drawing/2014/main" id="{F0FDFA80-0546-4C2B-9E85-B579880B6C7D}"/>
              </a:ext>
            </a:extLst>
          </p:cNvPr>
          <p:cNvSpPr>
            <a:spLocks noGrp="1"/>
          </p:cNvSpPr>
          <p:nvPr>
            <p:ph type="body" sz="quarter" idx="11" hasCustomPrompt="1"/>
          </p:nvPr>
        </p:nvSpPr>
        <p:spPr>
          <a:xfrm rot="20913365">
            <a:off x="1976041" y="3305176"/>
            <a:ext cx="5850731" cy="1438275"/>
          </a:xfrm>
          <a:prstGeom prst="rect">
            <a:avLst/>
          </a:prstGeom>
        </p:spPr>
        <p:txBody>
          <a:bodyPr/>
          <a:lstStyle>
            <a:lvl1pPr marL="0" indent="0">
              <a:buNone/>
              <a:defRPr sz="2167" cap="all" baseline="0">
                <a:solidFill>
                  <a:schemeClr val="bg1"/>
                </a:solidFill>
                <a:latin typeface="Arial" panose="020B0604020202020204" pitchFamily="34" charset="0"/>
                <a:cs typeface="Arial" panose="020B0604020202020204" pitchFamily="34" charset="0"/>
              </a:defRPr>
            </a:lvl1pPr>
            <a:lvl2pPr marL="495285" indent="0">
              <a:buNone/>
              <a:defRPr sz="1733">
                <a:solidFill>
                  <a:schemeClr val="bg1"/>
                </a:solidFill>
              </a:defRPr>
            </a:lvl2pPr>
            <a:lvl3pPr marL="990570" indent="0">
              <a:buNone/>
              <a:defRPr sz="1733">
                <a:solidFill>
                  <a:schemeClr val="bg1"/>
                </a:solidFill>
              </a:defRPr>
            </a:lvl3pPr>
            <a:lvl4pPr marL="1485854" indent="0">
              <a:buNone/>
              <a:defRPr sz="1733">
                <a:solidFill>
                  <a:schemeClr val="bg1"/>
                </a:solidFill>
              </a:defRPr>
            </a:lvl4pPr>
            <a:lvl5pPr marL="1981139" indent="0">
              <a:buNone/>
              <a:defRPr sz="1733">
                <a:solidFill>
                  <a:schemeClr val="bg1"/>
                </a:solidFill>
              </a:defRPr>
            </a:lvl5pPr>
          </a:lstStyle>
          <a:p>
            <a:pPr lvl="0"/>
            <a:r>
              <a:rPr lang="fr-FR" dirty="0"/>
              <a:t>Titre du chapitre</a:t>
            </a:r>
          </a:p>
        </p:txBody>
      </p:sp>
      <p:pic>
        <p:nvPicPr>
          <p:cNvPr id="10" name="Image 9">
            <a:extLst>
              <a:ext uri="{FF2B5EF4-FFF2-40B4-BE49-F238E27FC236}">
                <a16:creationId xmlns:a16="http://schemas.microsoft.com/office/drawing/2014/main" id="{AD0195E2-A5B0-48C3-A65A-46FBDB6AC1A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520774" y="5987563"/>
            <a:ext cx="1572954" cy="655814"/>
          </a:xfrm>
          <a:prstGeom prst="rect">
            <a:avLst/>
          </a:prstGeom>
        </p:spPr>
      </p:pic>
    </p:spTree>
    <p:extLst>
      <p:ext uri="{BB962C8B-B14F-4D97-AF65-F5344CB8AC3E}">
        <p14:creationId xmlns:p14="http://schemas.microsoft.com/office/powerpoint/2010/main" val="1315115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rties">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6CE2DC76-01B4-42C7-8E40-EE9A2175D91E}"/>
              </a:ext>
            </a:extLst>
          </p:cNvPr>
          <p:cNvGraphicFramePr>
            <a:graphicFrameLocks noChangeAspect="1"/>
          </p:cNvGraphicFramePr>
          <p:nvPr userDrawn="1">
            <p:custDataLst>
              <p:tags r:id="rId1"/>
            </p:custDataLst>
            <p:extLst>
              <p:ext uri="{D42A27DB-BD31-4B8C-83A1-F6EECF244321}">
                <p14:modId xmlns:p14="http://schemas.microsoft.com/office/powerpoint/2010/main" val="2960942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7" name="Objet 6" hidden="1">
                        <a:extLst>
                          <a:ext uri="{FF2B5EF4-FFF2-40B4-BE49-F238E27FC236}">
                            <a16:creationId xmlns:a16="http://schemas.microsoft.com/office/drawing/2014/main" id="{6CE2DC76-01B4-42C7-8E40-EE9A2175D9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Espace réservé du pied de page 4">
            <a:extLst>
              <a:ext uri="{FF2B5EF4-FFF2-40B4-BE49-F238E27FC236}">
                <a16:creationId xmlns:a16="http://schemas.microsoft.com/office/drawing/2014/main" id="{8BCDFCA5-533D-4C3A-BAE7-1FB6D9B4C50A}"/>
              </a:ext>
            </a:extLst>
          </p:cNvPr>
          <p:cNvSpPr>
            <a:spLocks noGrp="1"/>
          </p:cNvSpPr>
          <p:nvPr>
            <p:ph type="ftr" sz="quarter" idx="11"/>
          </p:nvPr>
        </p:nvSpPr>
        <p:spPr/>
        <p:txBody>
          <a:bodyPr/>
          <a:lstStyle/>
          <a:p>
            <a:r>
              <a:rPr lang="fr-FR"/>
              <a:t>Client - Mission – Date /</a:t>
            </a:r>
          </a:p>
        </p:txBody>
      </p:sp>
      <p:sp>
        <p:nvSpPr>
          <p:cNvPr id="8" name="Espace réservé du texte 6">
            <a:extLst>
              <a:ext uri="{FF2B5EF4-FFF2-40B4-BE49-F238E27FC236}">
                <a16:creationId xmlns:a16="http://schemas.microsoft.com/office/drawing/2014/main" id="{7CE050A1-2E6D-4B78-982D-4977FE35FA87}"/>
              </a:ext>
            </a:extLst>
          </p:cNvPr>
          <p:cNvSpPr>
            <a:spLocks noGrp="1"/>
          </p:cNvSpPr>
          <p:nvPr>
            <p:ph type="body" sz="quarter" idx="10" hasCustomPrompt="1"/>
          </p:nvPr>
        </p:nvSpPr>
        <p:spPr>
          <a:xfrm>
            <a:off x="536575" y="1533525"/>
            <a:ext cx="306174" cy="664797"/>
          </a:xfrm>
          <a:prstGeom prst="rect">
            <a:avLst/>
          </a:prstGeom>
        </p:spPr>
        <p:txBody>
          <a:bodyPr wrap="none"/>
          <a:lstStyle>
            <a:lvl1pPr marL="0" indent="0">
              <a:buNone/>
              <a:defRPr sz="4800">
                <a:solidFill>
                  <a:schemeClr val="bg2">
                    <a:lumMod val="75000"/>
                  </a:schemeClr>
                </a:solidFill>
                <a:latin typeface="+mn-lt"/>
                <a:cs typeface="Arial" panose="020B0604020202020204" pitchFamily="34" charset="0"/>
              </a:defRPr>
            </a:lvl1pPr>
          </a:lstStyle>
          <a:p>
            <a:pPr lvl="0"/>
            <a:r>
              <a:rPr lang="fr-FR" dirty="0"/>
              <a:t>#</a:t>
            </a:r>
          </a:p>
        </p:txBody>
      </p:sp>
      <p:pic>
        <p:nvPicPr>
          <p:cNvPr id="9" name="Picture 5" descr="icones-couleur.png">
            <a:extLst>
              <a:ext uri="{FF2B5EF4-FFF2-40B4-BE49-F238E27FC236}">
                <a16:creationId xmlns:a16="http://schemas.microsoft.com/office/drawing/2014/main" id="{56E10B5B-C268-4E49-B8BE-48000FBA6A9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238250" y="1689414"/>
            <a:ext cx="1895475" cy="3559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texte 11">
            <a:extLst>
              <a:ext uri="{FF2B5EF4-FFF2-40B4-BE49-F238E27FC236}">
                <a16:creationId xmlns:a16="http://schemas.microsoft.com/office/drawing/2014/main" id="{D8AED529-A350-4F57-96CE-D223917DD976}"/>
              </a:ext>
            </a:extLst>
          </p:cNvPr>
          <p:cNvSpPr>
            <a:spLocks noGrp="1"/>
          </p:cNvSpPr>
          <p:nvPr>
            <p:ph type="body" sz="quarter" idx="13" hasCustomPrompt="1"/>
          </p:nvPr>
        </p:nvSpPr>
        <p:spPr>
          <a:xfrm>
            <a:off x="536575" y="2324100"/>
            <a:ext cx="4787900" cy="950517"/>
          </a:xfrm>
          <a:prstGeom prst="rect">
            <a:avLst/>
          </a:prstGeom>
        </p:spPr>
        <p:txBody>
          <a:bodyPr/>
          <a:lstStyle>
            <a:lvl1pPr marL="542925" indent="-542925">
              <a:buClr>
                <a:schemeClr val="accent2"/>
              </a:buClr>
              <a:buFont typeface="+mj-lt"/>
              <a:buAutoNum type="alphaUcPeriod"/>
              <a:defRPr sz="3600" baseline="0">
                <a:solidFill>
                  <a:srgbClr val="009FE3"/>
                </a:solidFill>
                <a:latin typeface="+mn-lt"/>
                <a:cs typeface="Arial" panose="020B0604020202020204" pitchFamily="34" charset="0"/>
              </a:defRPr>
            </a:lvl1pPr>
            <a:lvl2pPr marL="990600" indent="-428625">
              <a:buClr>
                <a:schemeClr val="accent2"/>
              </a:buClr>
              <a:buFont typeface="+mj-lt"/>
              <a:buAutoNum type="alphaLcPeriod"/>
              <a:defRPr sz="2800">
                <a:solidFill>
                  <a:schemeClr val="accent2"/>
                </a:solidFill>
              </a:defRPr>
            </a:lvl2pPr>
            <a:lvl3pPr marL="990519" indent="0">
              <a:buNone/>
              <a:defRPr sz="4333"/>
            </a:lvl3pPr>
            <a:lvl4pPr marL="1485780" indent="0">
              <a:buNone/>
              <a:defRPr sz="4333"/>
            </a:lvl4pPr>
            <a:lvl5pPr marL="1981040" indent="0">
              <a:buNone/>
              <a:defRPr sz="4333"/>
            </a:lvl5pPr>
          </a:lstStyle>
          <a:p>
            <a:pPr lvl="0"/>
            <a:r>
              <a:rPr lang="fr-FR" dirty="0" err="1">
                <a:latin typeface="Arial" panose="020B0604020202020204" pitchFamily="34" charset="0"/>
                <a:cs typeface="Arial" panose="020B0604020202020204" pitchFamily="34" charset="0"/>
              </a:rPr>
              <a:t>Level</a:t>
            </a:r>
            <a:r>
              <a:rPr lang="fr-FR" dirty="0">
                <a:latin typeface="Arial" panose="020B0604020202020204" pitchFamily="34" charset="0"/>
                <a:cs typeface="Arial" panose="020B0604020202020204" pitchFamily="34" charset="0"/>
              </a:rPr>
              <a:t> 1</a:t>
            </a:r>
          </a:p>
          <a:p>
            <a:pPr lvl="1"/>
            <a:r>
              <a:rPr lang="fr-FR" dirty="0" err="1">
                <a:latin typeface="Arial" panose="020B0604020202020204" pitchFamily="34" charset="0"/>
                <a:cs typeface="Arial" panose="020B0604020202020204" pitchFamily="34" charset="0"/>
              </a:rPr>
              <a:t>Level</a:t>
            </a:r>
            <a:r>
              <a:rPr lang="fr-FR" dirty="0">
                <a:latin typeface="Arial" panose="020B0604020202020204" pitchFamily="34" charset="0"/>
                <a:cs typeface="Arial" panose="020B0604020202020204" pitchFamily="34" charset="0"/>
              </a:rPr>
              <a:t> 2</a:t>
            </a:r>
            <a:endParaRPr lang="fr-FR" dirty="0"/>
          </a:p>
        </p:txBody>
      </p:sp>
      <p:sp>
        <p:nvSpPr>
          <p:cNvPr id="12" name="Espace réservé du numéro de diapositive 5">
            <a:extLst>
              <a:ext uri="{FF2B5EF4-FFF2-40B4-BE49-F238E27FC236}">
                <a16:creationId xmlns:a16="http://schemas.microsoft.com/office/drawing/2014/main" id="{7E3A5DAD-F738-4D23-A1A2-16E007F21FC9}"/>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
        <p:nvSpPr>
          <p:cNvPr id="13" name="Forme libre : forme 12">
            <a:extLst>
              <a:ext uri="{FF2B5EF4-FFF2-40B4-BE49-F238E27FC236}">
                <a16:creationId xmlns:a16="http://schemas.microsoft.com/office/drawing/2014/main" id="{2B0A232B-5D4C-4BBC-A432-6D03567F2250}"/>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53343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ints clés partie">
    <p:bg>
      <p:bgPr>
        <a:solidFill>
          <a:schemeClr val="bg1"/>
        </a:solidFill>
        <a:effectLst/>
      </p:bgPr>
    </p:bg>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77AF90CE-2E8A-4E8B-82E7-7A223778FE68}"/>
              </a:ext>
            </a:extLst>
          </p:cNvPr>
          <p:cNvGraphicFramePr>
            <a:graphicFrameLocks noChangeAspect="1"/>
          </p:cNvGraphicFramePr>
          <p:nvPr userDrawn="1">
            <p:custDataLst>
              <p:tags r:id="rId1"/>
            </p:custDataLst>
            <p:extLst>
              <p:ext uri="{D42A27DB-BD31-4B8C-83A1-F6EECF244321}">
                <p14:modId xmlns:p14="http://schemas.microsoft.com/office/powerpoint/2010/main" val="2440919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2" name="Objet 1" hidden="1">
                        <a:extLst>
                          <a:ext uri="{FF2B5EF4-FFF2-40B4-BE49-F238E27FC236}">
                            <a16:creationId xmlns:a16="http://schemas.microsoft.com/office/drawing/2014/main" id="{77AF90CE-2E8A-4E8B-82E7-7A223778FE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0E3B48-4227-4FAF-B3E0-D94A1CAD37F7}"/>
              </a:ext>
            </a:extLst>
          </p:cNvPr>
          <p:cNvSpPr/>
          <p:nvPr userDrawn="1"/>
        </p:nvSpPr>
        <p:spPr>
          <a:xfrm>
            <a:off x="445771" y="923925"/>
            <a:ext cx="9063990" cy="565785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a:p>
        </p:txBody>
      </p:sp>
      <p:sp>
        <p:nvSpPr>
          <p:cNvPr id="13" name="Espace réservé du texte 12"/>
          <p:cNvSpPr>
            <a:spLocks noGrp="1"/>
          </p:cNvSpPr>
          <p:nvPr>
            <p:ph type="body" sz="quarter" idx="11" hasCustomPrompt="1"/>
          </p:nvPr>
        </p:nvSpPr>
        <p:spPr>
          <a:xfrm>
            <a:off x="660399" y="1323976"/>
            <a:ext cx="4024313" cy="276999"/>
          </a:xfrm>
          <a:prstGeom prst="rect">
            <a:avLst/>
          </a:prstGeom>
        </p:spPr>
        <p:txBody>
          <a:bodyPr/>
          <a:lstStyle>
            <a:lvl1pPr marL="0" indent="0">
              <a:buNone/>
              <a:defRPr sz="2000" b="1" cap="all" baseline="0">
                <a:solidFill>
                  <a:srgbClr val="009FE3"/>
                </a:solidFill>
                <a:latin typeface="+mn-lt"/>
                <a:cs typeface="Arial" panose="020B0604020202020204" pitchFamily="34" charset="0"/>
              </a:defRPr>
            </a:lvl1pPr>
          </a:lstStyle>
          <a:p>
            <a:pPr lvl="0"/>
            <a:r>
              <a:rPr lang="fr-FR" dirty="0">
                <a:latin typeface="Arial" panose="020B0604020202020204" pitchFamily="34" charset="0"/>
                <a:cs typeface="Arial" panose="020B0604020202020204" pitchFamily="34" charset="0"/>
              </a:rPr>
              <a:t>POINTS CLES partie X</a:t>
            </a:r>
            <a:endParaRPr lang="fr-FR" dirty="0"/>
          </a:p>
        </p:txBody>
      </p:sp>
      <p:sp>
        <p:nvSpPr>
          <p:cNvPr id="15" name="Espace réservé du texte 14"/>
          <p:cNvSpPr>
            <a:spLocks noGrp="1"/>
          </p:cNvSpPr>
          <p:nvPr>
            <p:ph type="body" sz="quarter" idx="12" hasCustomPrompt="1"/>
          </p:nvPr>
        </p:nvSpPr>
        <p:spPr>
          <a:xfrm>
            <a:off x="660399" y="1971676"/>
            <a:ext cx="4024313" cy="946926"/>
          </a:xfrm>
          <a:prstGeom prst="rect">
            <a:avLst/>
          </a:prstGeom>
        </p:spPr>
        <p:txBody>
          <a:bodyPr/>
          <a:lstStyle>
            <a:lvl1pPr marL="0" marR="0" indent="0" algn="l" defTabSz="990570" rtl="0" eaLnBrk="1" fontAlgn="auto" latinLnBrk="0" hangingPunct="1">
              <a:lnSpc>
                <a:spcPct val="90000"/>
              </a:lnSpc>
              <a:spcBef>
                <a:spcPts val="1083"/>
              </a:spcBef>
              <a:spcAft>
                <a:spcPts val="0"/>
              </a:spcAft>
              <a:buClrTx/>
              <a:buSzTx/>
              <a:buFont typeface="Arial" panose="020B0604020202020204" pitchFamily="34" charset="0"/>
              <a:buNone/>
              <a:tabLst/>
              <a:defRPr sz="1600" baseline="0">
                <a:solidFill>
                  <a:srgbClr val="009FE3"/>
                </a:solidFill>
                <a:latin typeface="+mn-lt"/>
                <a:cs typeface="Arial" panose="020B0604020202020204" pitchFamily="34" charset="0"/>
              </a:defRPr>
            </a:lvl1pPr>
          </a:lstStyle>
          <a:p>
            <a:pPr marL="0" marR="0" lvl="0" indent="0" algn="l"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lang="fr-FR" dirty="0"/>
              <a:t>Bla </a:t>
            </a:r>
            <a:r>
              <a:rPr lang="fr-FR" dirty="0" err="1"/>
              <a:t>Bla</a:t>
            </a:r>
            <a:r>
              <a:rPr lang="fr-FR" dirty="0"/>
              <a:t> </a:t>
            </a:r>
            <a:r>
              <a:rPr lang="fr-FR" dirty="0" err="1"/>
              <a:t>Bla</a:t>
            </a:r>
            <a:r>
              <a:rPr lang="fr-FR" dirty="0"/>
              <a:t> </a:t>
            </a:r>
          </a:p>
          <a:p>
            <a:pPr marL="0" marR="0" lvl="0" indent="0" algn="l"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endParaRPr lang="fr-FR" dirty="0"/>
          </a:p>
          <a:p>
            <a:pPr lvl="0"/>
            <a:endParaRPr lang="fr-FR" dirty="0"/>
          </a:p>
        </p:txBody>
      </p:sp>
      <p:sp>
        <p:nvSpPr>
          <p:cNvPr id="10" name="Espace réservé du pied de page 4">
            <a:extLst>
              <a:ext uri="{FF2B5EF4-FFF2-40B4-BE49-F238E27FC236}">
                <a16:creationId xmlns:a16="http://schemas.microsoft.com/office/drawing/2014/main" id="{606B8F48-B229-4A42-8B51-70044558513F}"/>
              </a:ext>
            </a:extLst>
          </p:cNvPr>
          <p:cNvSpPr>
            <a:spLocks noGrp="1"/>
          </p:cNvSpPr>
          <p:nvPr>
            <p:ph type="ftr" sz="quarter" idx="15"/>
          </p:nvPr>
        </p:nvSpPr>
        <p:spPr>
          <a:xfrm>
            <a:off x="7811924" y="319282"/>
            <a:ext cx="1336904" cy="161583"/>
          </a:xfrm>
        </p:spPr>
        <p:txBody>
          <a:bodyPr/>
          <a:lstStyle/>
          <a:p>
            <a:r>
              <a:rPr lang="fr-FR"/>
              <a:t>Client - Mission – Date /</a:t>
            </a:r>
          </a:p>
        </p:txBody>
      </p:sp>
      <p:sp>
        <p:nvSpPr>
          <p:cNvPr id="12" name="Espace réservé du numéro de diapositive 5">
            <a:extLst>
              <a:ext uri="{FF2B5EF4-FFF2-40B4-BE49-F238E27FC236}">
                <a16:creationId xmlns:a16="http://schemas.microsoft.com/office/drawing/2014/main" id="{60070F1F-7460-4FDC-B660-492C7670CA06}"/>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
        <p:nvSpPr>
          <p:cNvPr id="14" name="Espace réservé du contenu 2">
            <a:extLst>
              <a:ext uri="{FF2B5EF4-FFF2-40B4-BE49-F238E27FC236}">
                <a16:creationId xmlns:a16="http://schemas.microsoft.com/office/drawing/2014/main" id="{81D9C864-CFFD-4E1F-BA55-322342247B3C}"/>
              </a:ext>
            </a:extLst>
          </p:cNvPr>
          <p:cNvSpPr>
            <a:spLocks noGrp="1"/>
          </p:cNvSpPr>
          <p:nvPr>
            <p:ph sz="half" idx="1"/>
          </p:nvPr>
        </p:nvSpPr>
        <p:spPr>
          <a:xfrm>
            <a:off x="660399" y="3537396"/>
            <a:ext cx="3964009" cy="451919"/>
          </a:xfrm>
        </p:spPr>
        <p:txBody>
          <a:bodyPr/>
          <a:lstStyle>
            <a:lvl1pPr>
              <a:defRPr sz="1400"/>
            </a:lvl1pPr>
            <a:lvl2pPr>
              <a:defRPr sz="1400"/>
            </a:lvl2pPr>
          </a:lstStyle>
          <a:p>
            <a:pPr lvl="0"/>
            <a:r>
              <a:rPr lang="fr-FR" dirty="0"/>
              <a:t>Cliquez pour modifier les styles du texte du masque</a:t>
            </a:r>
          </a:p>
          <a:p>
            <a:pPr lvl="1"/>
            <a:r>
              <a:rPr lang="fr-FR" dirty="0"/>
              <a:t>Deuxième niveau</a:t>
            </a:r>
          </a:p>
        </p:txBody>
      </p:sp>
      <p:sp>
        <p:nvSpPr>
          <p:cNvPr id="16" name="Espace réservé du contenu 3">
            <a:extLst>
              <a:ext uri="{FF2B5EF4-FFF2-40B4-BE49-F238E27FC236}">
                <a16:creationId xmlns:a16="http://schemas.microsoft.com/office/drawing/2014/main" id="{196ADAC7-7D44-4905-8FCE-B8684C760E9E}"/>
              </a:ext>
            </a:extLst>
          </p:cNvPr>
          <p:cNvSpPr>
            <a:spLocks noGrp="1"/>
          </p:cNvSpPr>
          <p:nvPr>
            <p:ph sz="half" idx="2"/>
          </p:nvPr>
        </p:nvSpPr>
        <p:spPr>
          <a:xfrm>
            <a:off x="5332391" y="3537396"/>
            <a:ext cx="3964009" cy="451919"/>
          </a:xfrm>
        </p:spPr>
        <p:txBody>
          <a:bodyPr/>
          <a:lstStyle>
            <a:lvl1pPr>
              <a:defRPr sz="1400"/>
            </a:lvl1pPr>
            <a:lvl2pPr>
              <a:defRPr sz="1400"/>
            </a:lvl2pPr>
          </a:lstStyle>
          <a:p>
            <a:pPr lvl="0"/>
            <a:r>
              <a:rPr lang="fr-FR" dirty="0"/>
              <a:t>Cliquez pour modifier les styles du texte du masque</a:t>
            </a:r>
          </a:p>
          <a:p>
            <a:pPr lvl="1"/>
            <a:r>
              <a:rPr lang="fr-FR" dirty="0"/>
              <a:t>Deuxième niveau</a:t>
            </a:r>
          </a:p>
        </p:txBody>
      </p:sp>
      <p:pic>
        <p:nvPicPr>
          <p:cNvPr id="17" name="Image 24" descr="icone-main2.png">
            <a:extLst>
              <a:ext uri="{FF2B5EF4-FFF2-40B4-BE49-F238E27FC236}">
                <a16:creationId xmlns:a16="http://schemas.microsoft.com/office/drawing/2014/main" id="{7437DC14-B20F-4AFA-83B1-ADFBE7AAE1B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6877050" y="1249363"/>
            <a:ext cx="1762125" cy="178457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017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graphicFrame>
        <p:nvGraphicFramePr>
          <p:cNvPr id="54" name="Objet 53" hidden="1">
            <a:extLst>
              <a:ext uri="{FF2B5EF4-FFF2-40B4-BE49-F238E27FC236}">
                <a16:creationId xmlns:a16="http://schemas.microsoft.com/office/drawing/2014/main" id="{9C3D1CC2-C666-4765-92B7-A4B87CFFAD28}"/>
              </a:ext>
            </a:extLst>
          </p:cNvPr>
          <p:cNvGraphicFramePr>
            <a:graphicFrameLocks noChangeAspect="1"/>
          </p:cNvGraphicFramePr>
          <p:nvPr userDrawn="1">
            <p:custDataLst>
              <p:tags r:id="rId1"/>
            </p:custDataLst>
            <p:extLst>
              <p:ext uri="{D42A27DB-BD31-4B8C-83A1-F6EECF244321}">
                <p14:modId xmlns:p14="http://schemas.microsoft.com/office/powerpoint/2010/main" val="3077383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54" name="Objet 53" hidden="1">
                        <a:extLst>
                          <a:ext uri="{FF2B5EF4-FFF2-40B4-BE49-F238E27FC236}">
                            <a16:creationId xmlns:a16="http://schemas.microsoft.com/office/drawing/2014/main" id="{9C3D1CC2-C666-4765-92B7-A4B87CFFAD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3" name="Rectangle 52">
            <a:extLst>
              <a:ext uri="{FF2B5EF4-FFF2-40B4-BE49-F238E27FC236}">
                <a16:creationId xmlns:a16="http://schemas.microsoft.com/office/drawing/2014/main" id="{9735AC7D-9C38-4CBA-BC54-B4D4BD9AB248}"/>
              </a:ext>
            </a:extLst>
          </p:cNvPr>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pic>
        <p:nvPicPr>
          <p:cNvPr id="2" name="Image 1">
            <a:extLst>
              <a:ext uri="{FF2B5EF4-FFF2-40B4-BE49-F238E27FC236}">
                <a16:creationId xmlns:a16="http://schemas.microsoft.com/office/drawing/2014/main" id="{9520C80A-3E69-480B-868A-B8546A1F7B52}"/>
              </a:ext>
            </a:extLst>
          </p:cNvPr>
          <p:cNvPicPr>
            <a:picLocks noChangeAspect="1"/>
          </p:cNvPicPr>
          <p:nvPr userDrawn="1"/>
        </p:nvPicPr>
        <p:blipFill>
          <a:blip r:embed="rId5"/>
          <a:stretch>
            <a:fillRect/>
          </a:stretch>
        </p:blipFill>
        <p:spPr>
          <a:xfrm>
            <a:off x="461583" y="1320276"/>
            <a:ext cx="2236354" cy="1893093"/>
          </a:xfrm>
          <a:prstGeom prst="rect">
            <a:avLst/>
          </a:prstGeom>
        </p:spPr>
      </p:pic>
      <p:grpSp>
        <p:nvGrpSpPr>
          <p:cNvPr id="3" name="Grouper 5">
            <a:extLst>
              <a:ext uri="{FF2B5EF4-FFF2-40B4-BE49-F238E27FC236}">
                <a16:creationId xmlns:a16="http://schemas.microsoft.com/office/drawing/2014/main" id="{E3D04B9C-79A2-4475-841E-1C546BCECCC5}"/>
              </a:ext>
            </a:extLst>
          </p:cNvPr>
          <p:cNvGrpSpPr/>
          <p:nvPr userDrawn="1"/>
        </p:nvGrpSpPr>
        <p:grpSpPr>
          <a:xfrm>
            <a:off x="3271062" y="4065319"/>
            <a:ext cx="2435225" cy="1072148"/>
            <a:chOff x="1473200" y="3897312"/>
            <a:chExt cx="2247900" cy="1072148"/>
          </a:xfrm>
        </p:grpSpPr>
        <p:sp>
          <p:nvSpPr>
            <p:cNvPr id="4" name="ZoneTexte 3">
              <a:extLst>
                <a:ext uri="{FF2B5EF4-FFF2-40B4-BE49-F238E27FC236}">
                  <a16:creationId xmlns:a16="http://schemas.microsoft.com/office/drawing/2014/main" id="{7E76DDD3-5DDC-4CB1-A274-BE49C4B4C463}"/>
                </a:ext>
              </a:extLst>
            </p:cNvPr>
            <p:cNvSpPr txBox="1"/>
            <p:nvPr userDrawn="1"/>
          </p:nvSpPr>
          <p:spPr>
            <a:xfrm>
              <a:off x="1825625" y="3897312"/>
              <a:ext cx="1895475" cy="492443"/>
            </a:xfrm>
            <a:prstGeom prst="rect">
              <a:avLst/>
            </a:prstGeom>
            <a:noFill/>
          </p:spPr>
          <p:txBody>
            <a:bodyPr wrap="square" rtlCol="0">
              <a:spAutoFit/>
            </a:bodyPr>
            <a:lstStyle/>
            <a:p>
              <a:r>
                <a:rPr lang="fr-FR" sz="1300" dirty="0">
                  <a:solidFill>
                    <a:schemeClr val="bg2">
                      <a:lumMod val="50000"/>
                    </a:schemeClr>
                  </a:solidFill>
                  <a:latin typeface="+mn-lt"/>
                </a:rPr>
                <a:t>70 Boulevard Magenta</a:t>
              </a:r>
              <a:r>
                <a:rPr lang="fr-FR" sz="1300" baseline="0" dirty="0">
                  <a:solidFill>
                    <a:schemeClr val="bg2">
                      <a:lumMod val="50000"/>
                    </a:schemeClr>
                  </a:solidFill>
                  <a:latin typeface="+mn-lt"/>
                </a:rPr>
                <a:t> </a:t>
              </a:r>
            </a:p>
            <a:p>
              <a:r>
                <a:rPr lang="fr-FR" sz="1300" baseline="0" dirty="0">
                  <a:solidFill>
                    <a:schemeClr val="bg2">
                      <a:lumMod val="50000"/>
                    </a:schemeClr>
                  </a:solidFill>
                  <a:latin typeface="+mn-lt"/>
                </a:rPr>
                <a:t>75010 Paris</a:t>
              </a:r>
              <a:endParaRPr lang="fr-FR" sz="1300" dirty="0">
                <a:solidFill>
                  <a:schemeClr val="bg2">
                    <a:lumMod val="50000"/>
                  </a:schemeClr>
                </a:solidFill>
                <a:latin typeface="+mn-lt"/>
              </a:endParaRPr>
            </a:p>
          </p:txBody>
        </p:sp>
        <p:sp>
          <p:nvSpPr>
            <p:cNvPr id="5" name="ZoneTexte 4">
              <a:extLst>
                <a:ext uri="{FF2B5EF4-FFF2-40B4-BE49-F238E27FC236}">
                  <a16:creationId xmlns:a16="http://schemas.microsoft.com/office/drawing/2014/main" id="{09FB88A7-43C5-42B1-92A4-E13D511595C3}"/>
                </a:ext>
              </a:extLst>
            </p:cNvPr>
            <p:cNvSpPr txBox="1"/>
            <p:nvPr userDrawn="1"/>
          </p:nvSpPr>
          <p:spPr>
            <a:xfrm>
              <a:off x="1825625" y="4348633"/>
              <a:ext cx="1895475" cy="292388"/>
            </a:xfrm>
            <a:prstGeom prst="rect">
              <a:avLst/>
            </a:prstGeom>
            <a:noFill/>
          </p:spPr>
          <p:txBody>
            <a:bodyPr wrap="square" rtlCol="0">
              <a:spAutoFit/>
            </a:bodyPr>
            <a:lstStyle/>
            <a:p>
              <a:r>
                <a:rPr lang="fr-FR" sz="1300" dirty="0">
                  <a:solidFill>
                    <a:schemeClr val="bg2">
                      <a:lumMod val="50000"/>
                    </a:schemeClr>
                  </a:solidFill>
                  <a:latin typeface="+mn-lt"/>
                </a:rPr>
                <a:t>01 48 96 71 99</a:t>
              </a:r>
            </a:p>
          </p:txBody>
        </p:sp>
        <p:sp>
          <p:nvSpPr>
            <p:cNvPr id="6" name="ZoneTexte 5">
              <a:extLst>
                <a:ext uri="{FF2B5EF4-FFF2-40B4-BE49-F238E27FC236}">
                  <a16:creationId xmlns:a16="http://schemas.microsoft.com/office/drawing/2014/main" id="{2153EE80-637D-4720-B2E9-0508DD6D8997}"/>
                </a:ext>
              </a:extLst>
            </p:cNvPr>
            <p:cNvSpPr txBox="1"/>
            <p:nvPr userDrawn="1"/>
          </p:nvSpPr>
          <p:spPr>
            <a:xfrm>
              <a:off x="1825625" y="4677072"/>
              <a:ext cx="1895475" cy="292388"/>
            </a:xfrm>
            <a:prstGeom prst="rect">
              <a:avLst/>
            </a:prstGeom>
            <a:noFill/>
          </p:spPr>
          <p:txBody>
            <a:bodyPr wrap="square" rtlCol="0">
              <a:spAutoFit/>
            </a:bodyPr>
            <a:lstStyle/>
            <a:p>
              <a:r>
                <a:rPr lang="fr-FR" sz="1300" dirty="0">
                  <a:solidFill>
                    <a:schemeClr val="bg2">
                      <a:lumMod val="50000"/>
                    </a:schemeClr>
                  </a:solidFill>
                  <a:latin typeface="+mn-lt"/>
                </a:rPr>
                <a:t>contact@jdsexperts.com</a:t>
              </a:r>
            </a:p>
          </p:txBody>
        </p:sp>
        <p:pic>
          <p:nvPicPr>
            <p:cNvPr id="7" name="Image 6">
              <a:extLst>
                <a:ext uri="{FF2B5EF4-FFF2-40B4-BE49-F238E27FC236}">
                  <a16:creationId xmlns:a16="http://schemas.microsoft.com/office/drawing/2014/main" id="{28350B35-548C-41D9-A7FB-6C1203BB4149}"/>
                </a:ext>
              </a:extLst>
            </p:cNvPr>
            <p:cNvPicPr>
              <a:picLocks noChangeAspect="1"/>
            </p:cNvPicPr>
            <p:nvPr userDrawn="1"/>
          </p:nvPicPr>
          <p:blipFill>
            <a:blip r:embed="rId6"/>
            <a:stretch>
              <a:fillRect/>
            </a:stretch>
          </p:blipFill>
          <p:spPr>
            <a:xfrm>
              <a:off x="1473200" y="4719082"/>
              <a:ext cx="330200" cy="190500"/>
            </a:xfrm>
            <a:prstGeom prst="rect">
              <a:avLst/>
            </a:prstGeom>
          </p:spPr>
        </p:pic>
        <p:pic>
          <p:nvPicPr>
            <p:cNvPr id="8" name="Image 7">
              <a:extLst>
                <a:ext uri="{FF2B5EF4-FFF2-40B4-BE49-F238E27FC236}">
                  <a16:creationId xmlns:a16="http://schemas.microsoft.com/office/drawing/2014/main" id="{7FDBD4A9-CD64-442B-AE17-B12280644639}"/>
                </a:ext>
              </a:extLst>
            </p:cNvPr>
            <p:cNvPicPr>
              <a:picLocks noChangeAspect="1"/>
            </p:cNvPicPr>
            <p:nvPr userDrawn="1"/>
          </p:nvPicPr>
          <p:blipFill>
            <a:blip r:embed="rId7"/>
            <a:stretch>
              <a:fillRect/>
            </a:stretch>
          </p:blipFill>
          <p:spPr>
            <a:xfrm>
              <a:off x="1511300" y="3944382"/>
              <a:ext cx="203200" cy="304800"/>
            </a:xfrm>
            <a:prstGeom prst="rect">
              <a:avLst/>
            </a:prstGeom>
          </p:spPr>
        </p:pic>
        <p:pic>
          <p:nvPicPr>
            <p:cNvPr id="9" name="Image 8">
              <a:extLst>
                <a:ext uri="{FF2B5EF4-FFF2-40B4-BE49-F238E27FC236}">
                  <a16:creationId xmlns:a16="http://schemas.microsoft.com/office/drawing/2014/main" id="{00FEDCDA-0E8B-478B-B524-0770373236F6}"/>
                </a:ext>
              </a:extLst>
            </p:cNvPr>
            <p:cNvPicPr>
              <a:picLocks noChangeAspect="1"/>
            </p:cNvPicPr>
            <p:nvPr userDrawn="1"/>
          </p:nvPicPr>
          <p:blipFill>
            <a:blip r:embed="rId8"/>
            <a:stretch>
              <a:fillRect/>
            </a:stretch>
          </p:blipFill>
          <p:spPr>
            <a:xfrm>
              <a:off x="1524000" y="4325382"/>
              <a:ext cx="177800" cy="304800"/>
            </a:xfrm>
            <a:prstGeom prst="rect">
              <a:avLst/>
            </a:prstGeom>
          </p:spPr>
        </p:pic>
      </p:grpSp>
      <p:sp>
        <p:nvSpPr>
          <p:cNvPr id="10" name="Rectangle 9">
            <a:extLst>
              <a:ext uri="{FF2B5EF4-FFF2-40B4-BE49-F238E27FC236}">
                <a16:creationId xmlns:a16="http://schemas.microsoft.com/office/drawing/2014/main" id="{80A38CCA-AFFD-445C-A98D-FBFB39773100}"/>
              </a:ext>
            </a:extLst>
          </p:cNvPr>
          <p:cNvSpPr>
            <a:spLocks/>
          </p:cNvSpPr>
          <p:nvPr userDrawn="1"/>
        </p:nvSpPr>
        <p:spPr bwMode="auto">
          <a:xfrm>
            <a:off x="6224004" y="-8731"/>
            <a:ext cx="3681996" cy="6875463"/>
          </a:xfrm>
          <a:prstGeom prst="rect">
            <a:avLst/>
          </a:prstGeom>
          <a:solidFill>
            <a:srgbClr val="EBEBEB"/>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9530" rIns="49530"/>
          <a:lstStyle/>
          <a:p>
            <a:pPr algn="l"/>
            <a:endParaRPr lang="fr-FR" altLang="fr-FR" sz="2275" dirty="0">
              <a:latin typeface="+mn-lt"/>
            </a:endParaRPr>
          </a:p>
        </p:txBody>
      </p:sp>
      <p:pic>
        <p:nvPicPr>
          <p:cNvPr id="55" name="Picture 18">
            <a:extLst>
              <a:ext uri="{FF2B5EF4-FFF2-40B4-BE49-F238E27FC236}">
                <a16:creationId xmlns:a16="http://schemas.microsoft.com/office/drawing/2014/main" id="{D21AA924-B252-44F0-BC53-F76BCC6B057F}"/>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732800" y="767990"/>
            <a:ext cx="2664404" cy="885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 name="Picture 19">
            <a:extLst>
              <a:ext uri="{FF2B5EF4-FFF2-40B4-BE49-F238E27FC236}">
                <a16:creationId xmlns:a16="http://schemas.microsoft.com/office/drawing/2014/main" id="{3DD7C1AE-70B0-4DD6-8409-FB8CA92C3DC6}"/>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180700" y="1984745"/>
            <a:ext cx="1768605" cy="736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 name="Picture 20">
            <a:extLst>
              <a:ext uri="{FF2B5EF4-FFF2-40B4-BE49-F238E27FC236}">
                <a16:creationId xmlns:a16="http://schemas.microsoft.com/office/drawing/2014/main" id="{63ACB3EF-5B42-4818-9D2B-7A5B5EDB7241}"/>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180700" y="2989764"/>
            <a:ext cx="1768605" cy="737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 name="Picture 21">
            <a:extLst>
              <a:ext uri="{FF2B5EF4-FFF2-40B4-BE49-F238E27FC236}">
                <a16:creationId xmlns:a16="http://schemas.microsoft.com/office/drawing/2014/main" id="{09E31B13-04F8-418D-9E42-DCEFC648BB9D}"/>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180700" y="5000762"/>
            <a:ext cx="1768605" cy="736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 name="Picture 22">
            <a:extLst>
              <a:ext uri="{FF2B5EF4-FFF2-40B4-BE49-F238E27FC236}">
                <a16:creationId xmlns:a16="http://schemas.microsoft.com/office/drawing/2014/main" id="{6312FC0A-D13E-4524-86C9-B39766CCCCAF}"/>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180700" y="3995742"/>
            <a:ext cx="1768605" cy="736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 name="Text Box 23">
            <a:extLst>
              <a:ext uri="{FF2B5EF4-FFF2-40B4-BE49-F238E27FC236}">
                <a16:creationId xmlns:a16="http://schemas.microsoft.com/office/drawing/2014/main" id="{1304DEA9-33DA-4CAB-B99D-5B30046A9FB9}"/>
              </a:ext>
            </a:extLst>
          </p:cNvPr>
          <p:cNvSpPr txBox="1">
            <a:spLocks/>
          </p:cNvSpPr>
          <p:nvPr userDrawn="1"/>
        </p:nvSpPr>
        <p:spPr bwMode="auto">
          <a:xfrm>
            <a:off x="7466920" y="6144232"/>
            <a:ext cx="1196164" cy="25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9021" tIns="29021" rIns="29021" bIns="29021" anchor="ctr">
            <a:spAutoFit/>
          </a:bodyPr>
          <a:lstStyle/>
          <a:p>
            <a:pPr algn="ctr" defTabSz="333466" fontAlgn="base" hangingPunct="0">
              <a:spcBef>
                <a:spcPct val="0"/>
              </a:spcBef>
              <a:spcAft>
                <a:spcPct val="0"/>
              </a:spcAft>
            </a:pPr>
            <a:r>
              <a:rPr lang="fr-FR" altLang="fr-FR" sz="1300" b="1">
                <a:solidFill>
                  <a:srgbClr val="000000"/>
                </a:solidFill>
                <a:latin typeface="+mn-lt"/>
                <a:sym typeface="Helvetica Neue" charset="0"/>
              </a:rPr>
              <a:t>www.lesjds.com</a:t>
            </a:r>
          </a:p>
        </p:txBody>
      </p:sp>
      <p:pic>
        <p:nvPicPr>
          <p:cNvPr id="61" name="Image 60">
            <a:extLst>
              <a:ext uri="{FF2B5EF4-FFF2-40B4-BE49-F238E27FC236}">
                <a16:creationId xmlns:a16="http://schemas.microsoft.com/office/drawing/2014/main" id="{7BF5A7F7-16A6-4CA8-814A-1E1FB9FB8AC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7507" y="1398026"/>
            <a:ext cx="2366087" cy="986496"/>
          </a:xfrm>
          <a:prstGeom prst="rect">
            <a:avLst/>
          </a:prstGeom>
        </p:spPr>
      </p:pic>
      <p:pic>
        <p:nvPicPr>
          <p:cNvPr id="62" name="Image 61">
            <a:extLst>
              <a:ext uri="{FF2B5EF4-FFF2-40B4-BE49-F238E27FC236}">
                <a16:creationId xmlns:a16="http://schemas.microsoft.com/office/drawing/2014/main" id="{D51D884D-60AA-4FB9-8700-6DE55EFBADF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337320" y="2274772"/>
            <a:ext cx="2366087" cy="986496"/>
          </a:xfrm>
          <a:prstGeom prst="rect">
            <a:avLst/>
          </a:prstGeom>
        </p:spPr>
      </p:pic>
    </p:spTree>
    <p:extLst>
      <p:ext uri="{BB962C8B-B14F-4D97-AF65-F5344CB8AC3E}">
        <p14:creationId xmlns:p14="http://schemas.microsoft.com/office/powerpoint/2010/main" val="4151383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5E8C4-A7FD-48C0-B5E7-1ED9969F2B60}"/>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71B68457-9D56-449E-B0C0-4AA164959FF3}"/>
              </a:ext>
            </a:extLst>
          </p:cNvPr>
          <p:cNvSpPr>
            <a:spLocks noGrp="1"/>
          </p:cNvSpPr>
          <p:nvPr>
            <p:ph type="ftr" sz="quarter" idx="11"/>
          </p:nvPr>
        </p:nvSpPr>
        <p:spPr/>
        <p:txBody>
          <a:bodyPr/>
          <a:lstStyle/>
          <a:p>
            <a:r>
              <a:rPr lang="fr-FR"/>
              <a:t>Client - Mission – Date /</a:t>
            </a:r>
          </a:p>
        </p:txBody>
      </p:sp>
      <p:sp>
        <p:nvSpPr>
          <p:cNvPr id="5" name="Espace réservé du numéro de diapositive 4">
            <a:extLst>
              <a:ext uri="{FF2B5EF4-FFF2-40B4-BE49-F238E27FC236}">
                <a16:creationId xmlns:a16="http://schemas.microsoft.com/office/drawing/2014/main" id="{E4F7456A-B3FD-4B50-926B-2085B07849DB}"/>
              </a:ext>
            </a:extLst>
          </p:cNvPr>
          <p:cNvSpPr>
            <a:spLocks noGrp="1"/>
          </p:cNvSpPr>
          <p:nvPr>
            <p:ph type="sldNum" sz="quarter" idx="12"/>
          </p:nvPr>
        </p:nvSpPr>
        <p:spPr/>
        <p:txBody>
          <a:bodyPr/>
          <a:lstStyle/>
          <a:p>
            <a:fld id="{4F171275-0B09-4281-A45C-5B681330E652}" type="slidenum">
              <a:rPr lang="fr-FR" smtClean="0"/>
              <a:t>‹N°›</a:t>
            </a:fld>
            <a:endParaRPr lang="fr-FR"/>
          </a:p>
        </p:txBody>
      </p:sp>
    </p:spTree>
    <p:extLst>
      <p:ext uri="{BB962C8B-B14F-4D97-AF65-F5344CB8AC3E}">
        <p14:creationId xmlns:p14="http://schemas.microsoft.com/office/powerpoint/2010/main" val="3662883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1F4AB35-5723-4B97-994C-43A2C0F76BAE}"/>
              </a:ext>
            </a:extLst>
          </p:cNvPr>
          <p:cNvSpPr>
            <a:spLocks noGrp="1"/>
          </p:cNvSpPr>
          <p:nvPr>
            <p:ph type="ftr" sz="quarter" idx="11"/>
          </p:nvPr>
        </p:nvSpPr>
        <p:spPr/>
        <p:txBody>
          <a:bodyPr/>
          <a:lstStyle/>
          <a:p>
            <a:r>
              <a:rPr lang="fr-FR"/>
              <a:t>Client - Mission – Date /</a:t>
            </a:r>
          </a:p>
        </p:txBody>
      </p:sp>
      <p:sp>
        <p:nvSpPr>
          <p:cNvPr id="4" name="Espace réservé du numéro de diapositive 3">
            <a:extLst>
              <a:ext uri="{FF2B5EF4-FFF2-40B4-BE49-F238E27FC236}">
                <a16:creationId xmlns:a16="http://schemas.microsoft.com/office/drawing/2014/main" id="{5FBD3156-7A35-42A6-B4DD-8E2C3DF9042C}"/>
              </a:ext>
            </a:extLst>
          </p:cNvPr>
          <p:cNvSpPr>
            <a:spLocks noGrp="1"/>
          </p:cNvSpPr>
          <p:nvPr>
            <p:ph type="sldNum" sz="quarter" idx="12"/>
          </p:nvPr>
        </p:nvSpPr>
        <p:spPr/>
        <p:txBody>
          <a:bodyPr/>
          <a:lstStyle/>
          <a:p>
            <a:fld id="{4F171275-0B09-4281-A45C-5B681330E652}" type="slidenum">
              <a:rPr lang="fr-FR" smtClean="0"/>
              <a:t>‹N°›</a:t>
            </a:fld>
            <a:endParaRPr lang="fr-FR"/>
          </a:p>
        </p:txBody>
      </p:sp>
    </p:spTree>
    <p:extLst>
      <p:ext uri="{BB962C8B-B14F-4D97-AF65-F5344CB8AC3E}">
        <p14:creationId xmlns:p14="http://schemas.microsoft.com/office/powerpoint/2010/main" val="2015207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D15C31F0-A6CD-4D73-B9D9-845C8C3BE1E8}"/>
              </a:ext>
            </a:extLst>
          </p:cNvPr>
          <p:cNvGraphicFramePr>
            <a:graphicFrameLocks noChangeAspect="1"/>
          </p:cNvGraphicFramePr>
          <p:nvPr userDrawn="1">
            <p:custDataLst>
              <p:tags r:id="rId1"/>
            </p:custDataLst>
            <p:extLst>
              <p:ext uri="{D42A27DB-BD31-4B8C-83A1-F6EECF244321}">
                <p14:modId xmlns:p14="http://schemas.microsoft.com/office/powerpoint/2010/main" val="935026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7" name="Objet 6" hidden="1">
                        <a:extLst>
                          <a:ext uri="{FF2B5EF4-FFF2-40B4-BE49-F238E27FC236}">
                            <a16:creationId xmlns:a16="http://schemas.microsoft.com/office/drawing/2014/main" id="{D15C31F0-A6CD-4D73-B9D9-845C8C3BE1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Image 8">
            <a:extLst>
              <a:ext uri="{FF2B5EF4-FFF2-40B4-BE49-F238E27FC236}">
                <a16:creationId xmlns:a16="http://schemas.microsoft.com/office/drawing/2014/main" id="{699F0999-35BF-416C-AF28-634CB1733D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624" y="0"/>
            <a:ext cx="9700752" cy="6858000"/>
          </a:xfrm>
          <a:prstGeom prst="rect">
            <a:avLst/>
          </a:prstGeom>
        </p:spPr>
      </p:pic>
      <p:sp>
        <p:nvSpPr>
          <p:cNvPr id="10" name="Espace réservé du texte 3">
            <a:extLst>
              <a:ext uri="{FF2B5EF4-FFF2-40B4-BE49-F238E27FC236}">
                <a16:creationId xmlns:a16="http://schemas.microsoft.com/office/drawing/2014/main" id="{A4DD1EFE-3391-4C0C-B226-6E58CC79ECA6}"/>
              </a:ext>
            </a:extLst>
          </p:cNvPr>
          <p:cNvSpPr>
            <a:spLocks noGrp="1"/>
          </p:cNvSpPr>
          <p:nvPr>
            <p:ph type="body" sz="quarter" idx="10" hasCustomPrompt="1"/>
          </p:nvPr>
        </p:nvSpPr>
        <p:spPr>
          <a:xfrm rot="20884510">
            <a:off x="1634459" y="1851434"/>
            <a:ext cx="5902325" cy="867966"/>
          </a:xfrm>
          <a:prstGeom prst="rect">
            <a:avLst/>
          </a:prstGeom>
        </p:spPr>
        <p:txBody>
          <a:bodyPr/>
          <a:lstStyle>
            <a:lvl1pPr marL="0" indent="0" algn="ctr">
              <a:buNone/>
              <a:defRPr sz="6500" b="1" cap="all"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Client</a:t>
            </a:r>
          </a:p>
        </p:txBody>
      </p:sp>
      <p:sp>
        <p:nvSpPr>
          <p:cNvPr id="11" name="Espace réservé du texte 10">
            <a:extLst>
              <a:ext uri="{FF2B5EF4-FFF2-40B4-BE49-F238E27FC236}">
                <a16:creationId xmlns:a16="http://schemas.microsoft.com/office/drawing/2014/main" id="{4FBCD195-34BC-409D-A00D-819B5CE36699}"/>
              </a:ext>
            </a:extLst>
          </p:cNvPr>
          <p:cNvSpPr>
            <a:spLocks noGrp="1"/>
          </p:cNvSpPr>
          <p:nvPr>
            <p:ph type="body" sz="quarter" idx="11" hasCustomPrompt="1"/>
          </p:nvPr>
        </p:nvSpPr>
        <p:spPr>
          <a:xfrm rot="20888665">
            <a:off x="1883236" y="2846789"/>
            <a:ext cx="5995194" cy="1351933"/>
          </a:xfrm>
          <a:prstGeom prst="rect">
            <a:avLst/>
          </a:prstGeom>
        </p:spPr>
        <p:txBody>
          <a:bodyPr/>
          <a:lstStyle>
            <a:lvl1pPr marL="0" indent="0" algn="ctr">
              <a:buNone/>
              <a:defRPr sz="4333">
                <a:solidFill>
                  <a:schemeClr val="bg1"/>
                </a:solidFill>
                <a:latin typeface="+mj-lt"/>
              </a:defRPr>
            </a:lvl1pPr>
          </a:lstStyle>
          <a:p>
            <a:pPr lvl="0"/>
            <a:r>
              <a:rPr lang="fr-FR" dirty="0"/>
              <a:t>Type de mission</a:t>
            </a:r>
          </a:p>
        </p:txBody>
      </p:sp>
      <p:sp>
        <p:nvSpPr>
          <p:cNvPr id="12" name="Espace réservé du texte 12">
            <a:extLst>
              <a:ext uri="{FF2B5EF4-FFF2-40B4-BE49-F238E27FC236}">
                <a16:creationId xmlns:a16="http://schemas.microsoft.com/office/drawing/2014/main" id="{4F7DFDBA-44DD-431F-BCCC-1EBB03A4FBC9}"/>
              </a:ext>
            </a:extLst>
          </p:cNvPr>
          <p:cNvSpPr>
            <a:spLocks noGrp="1"/>
          </p:cNvSpPr>
          <p:nvPr>
            <p:ph type="body" sz="quarter" idx="12" hasCustomPrompt="1"/>
          </p:nvPr>
        </p:nvSpPr>
        <p:spPr>
          <a:xfrm rot="20895612">
            <a:off x="2098110" y="4298818"/>
            <a:ext cx="6081468" cy="405532"/>
          </a:xfrm>
          <a:prstGeom prst="rect">
            <a:avLst/>
          </a:prstGeom>
        </p:spPr>
        <p:txBody>
          <a:bodyPr/>
          <a:lstStyle>
            <a:lvl1pPr marL="0" indent="0" algn="ctr">
              <a:buNone/>
              <a:defRPr sz="1733">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z="1733" dirty="0"/>
              <a:t>Date</a:t>
            </a:r>
            <a:endParaRPr lang="fr-FR" dirty="0"/>
          </a:p>
        </p:txBody>
      </p:sp>
      <p:pic>
        <p:nvPicPr>
          <p:cNvPr id="22" name="Image 21">
            <a:extLst>
              <a:ext uri="{FF2B5EF4-FFF2-40B4-BE49-F238E27FC236}">
                <a16:creationId xmlns:a16="http://schemas.microsoft.com/office/drawing/2014/main" id="{0170B4C8-E152-4264-921B-968B07870A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664047" y="5987562"/>
            <a:ext cx="1572954" cy="655814"/>
          </a:xfrm>
          <a:prstGeom prst="rect">
            <a:avLst/>
          </a:prstGeom>
        </p:spPr>
      </p:pic>
      <p:pic>
        <p:nvPicPr>
          <p:cNvPr id="30" name="Image 29">
            <a:extLst>
              <a:ext uri="{FF2B5EF4-FFF2-40B4-BE49-F238E27FC236}">
                <a16:creationId xmlns:a16="http://schemas.microsoft.com/office/drawing/2014/main" id="{353A11C9-033D-49D1-965F-8D0830B055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60556" y="6019419"/>
            <a:ext cx="1159699" cy="385131"/>
          </a:xfrm>
          <a:prstGeom prst="rect">
            <a:avLst/>
          </a:prstGeom>
        </p:spPr>
      </p:pic>
    </p:spTree>
    <p:extLst>
      <p:ext uri="{BB962C8B-B14F-4D97-AF65-F5344CB8AC3E}">
        <p14:creationId xmlns:p14="http://schemas.microsoft.com/office/powerpoint/2010/main" val="285759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s-titre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67FC7-1EEE-4203-A3E8-FFF6AEECFDA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9ED84F-B860-43B4-A419-6C361DAC5CD9}"/>
              </a:ext>
            </a:extLst>
          </p:cNvPr>
          <p:cNvSpPr>
            <a:spLocks noGrp="1"/>
          </p:cNvSpPr>
          <p:nvPr>
            <p:ph idx="1"/>
          </p:nvPr>
        </p:nvSpPr>
        <p:spPr>
          <a:xfrm>
            <a:off x="445770" y="2021713"/>
            <a:ext cx="9063990" cy="410369"/>
          </a:xfrm>
        </p:spPr>
        <p:txBody>
          <a:bodyPr/>
          <a:lstStyle/>
          <a:p>
            <a:pPr lvl="0"/>
            <a:r>
              <a:rPr lang="fr-FR" dirty="0"/>
              <a:t>Cliquez pour modifier les styles du texte du masque</a:t>
            </a:r>
          </a:p>
          <a:p>
            <a:pPr lvl="1"/>
            <a:r>
              <a:rPr lang="fr-FR" dirty="0"/>
              <a:t>Deuxième niveau</a:t>
            </a:r>
          </a:p>
        </p:txBody>
      </p:sp>
      <p:sp>
        <p:nvSpPr>
          <p:cNvPr id="5" name="Espace réservé du pied de page 4">
            <a:extLst>
              <a:ext uri="{FF2B5EF4-FFF2-40B4-BE49-F238E27FC236}">
                <a16:creationId xmlns:a16="http://schemas.microsoft.com/office/drawing/2014/main" id="{D04CC337-A089-4C98-A6B8-6743392FBF32}"/>
              </a:ext>
            </a:extLst>
          </p:cNvPr>
          <p:cNvSpPr>
            <a:spLocks noGrp="1"/>
          </p:cNvSpPr>
          <p:nvPr>
            <p:ph type="ftr" sz="quarter" idx="11"/>
          </p:nvPr>
        </p:nvSpPr>
        <p:spPr/>
        <p:txBody>
          <a:bodyPr/>
          <a:lstStyle/>
          <a:p>
            <a:r>
              <a:rPr lang="fr-FR"/>
              <a:t>Client - Mission – Date /</a:t>
            </a:r>
          </a:p>
        </p:txBody>
      </p:sp>
      <p:sp>
        <p:nvSpPr>
          <p:cNvPr id="8" name="Forme libre : forme 7">
            <a:extLst>
              <a:ext uri="{FF2B5EF4-FFF2-40B4-BE49-F238E27FC236}">
                <a16:creationId xmlns:a16="http://schemas.microsoft.com/office/drawing/2014/main" id="{BF51B5B8-0FA3-42E7-96DB-0786F6FF8FF5}"/>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a:extLst>
              <a:ext uri="{FF2B5EF4-FFF2-40B4-BE49-F238E27FC236}">
                <a16:creationId xmlns:a16="http://schemas.microsoft.com/office/drawing/2014/main" id="{EAB995B9-0CBA-4BB0-BF20-9EB397133091}"/>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
        <p:nvSpPr>
          <p:cNvPr id="7" name="Espace réservé du contenu 2">
            <a:extLst>
              <a:ext uri="{FF2B5EF4-FFF2-40B4-BE49-F238E27FC236}">
                <a16:creationId xmlns:a16="http://schemas.microsoft.com/office/drawing/2014/main" id="{309AE308-7619-4263-B03C-8AA02B15A552}"/>
              </a:ext>
            </a:extLst>
          </p:cNvPr>
          <p:cNvSpPr>
            <a:spLocks noGrp="1"/>
          </p:cNvSpPr>
          <p:nvPr>
            <p:ph idx="12" hasCustomPrompt="1"/>
          </p:nvPr>
        </p:nvSpPr>
        <p:spPr>
          <a:xfrm>
            <a:off x="445770" y="1712297"/>
            <a:ext cx="9063990" cy="221599"/>
          </a:xfrm>
        </p:spPr>
        <p:txBody>
          <a:bodyPr anchor="b" anchorCtr="0"/>
          <a:lstStyle>
            <a:lvl1pPr marL="0" indent="0">
              <a:buNone/>
              <a:defRPr sz="1600" b="1" i="0">
                <a:solidFill>
                  <a:schemeClr val="accent2"/>
                </a:solidFill>
              </a:defRPr>
            </a:lvl1pPr>
          </a:lstStyle>
          <a:p>
            <a:pPr lvl="0"/>
            <a:r>
              <a:rPr lang="fr-FR" dirty="0"/>
              <a:t>Sous-titre</a:t>
            </a:r>
          </a:p>
        </p:txBody>
      </p:sp>
    </p:spTree>
    <p:extLst>
      <p:ext uri="{BB962C8B-B14F-4D97-AF65-F5344CB8AC3E}">
        <p14:creationId xmlns:p14="http://schemas.microsoft.com/office/powerpoint/2010/main" val="3412578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67FC7-1EEE-4203-A3E8-FFF6AEECFDA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9ED84F-B860-43B4-A419-6C361DAC5CD9}"/>
              </a:ext>
            </a:extLst>
          </p:cNvPr>
          <p:cNvSpPr>
            <a:spLocks noGrp="1"/>
          </p:cNvSpPr>
          <p:nvPr>
            <p:ph idx="1"/>
          </p:nvPr>
        </p:nvSpPr>
        <p:spPr>
          <a:xfrm>
            <a:off x="445770" y="2021713"/>
            <a:ext cx="9063991" cy="410369"/>
          </a:xfrm>
        </p:spPr>
        <p:txBody>
          <a:bodyPr/>
          <a:lstStyle/>
          <a:p>
            <a:pPr lvl="0"/>
            <a:r>
              <a:rPr lang="fr-FR" dirty="0"/>
              <a:t>Cliquez pour modifier les styles du texte du masque</a:t>
            </a:r>
          </a:p>
          <a:p>
            <a:pPr lvl="1"/>
            <a:r>
              <a:rPr lang="fr-FR" dirty="0"/>
              <a:t>Deuxième niveau</a:t>
            </a:r>
          </a:p>
        </p:txBody>
      </p:sp>
      <p:sp>
        <p:nvSpPr>
          <p:cNvPr id="5" name="Espace réservé du pied de page 4">
            <a:extLst>
              <a:ext uri="{FF2B5EF4-FFF2-40B4-BE49-F238E27FC236}">
                <a16:creationId xmlns:a16="http://schemas.microsoft.com/office/drawing/2014/main" id="{D04CC337-A089-4C98-A6B8-6743392FBF32}"/>
              </a:ext>
            </a:extLst>
          </p:cNvPr>
          <p:cNvSpPr>
            <a:spLocks noGrp="1"/>
          </p:cNvSpPr>
          <p:nvPr>
            <p:ph type="ftr" sz="quarter" idx="11"/>
          </p:nvPr>
        </p:nvSpPr>
        <p:spPr/>
        <p:txBody>
          <a:bodyPr/>
          <a:lstStyle/>
          <a:p>
            <a:r>
              <a:rPr lang="fr-FR"/>
              <a:t>Client - Mission – Date /</a:t>
            </a:r>
          </a:p>
        </p:txBody>
      </p:sp>
      <p:sp>
        <p:nvSpPr>
          <p:cNvPr id="8" name="Forme libre : forme 7">
            <a:extLst>
              <a:ext uri="{FF2B5EF4-FFF2-40B4-BE49-F238E27FC236}">
                <a16:creationId xmlns:a16="http://schemas.microsoft.com/office/drawing/2014/main" id="{BF51B5B8-0FA3-42E7-96DB-0786F6FF8FF5}"/>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a:extLst>
              <a:ext uri="{FF2B5EF4-FFF2-40B4-BE49-F238E27FC236}">
                <a16:creationId xmlns:a16="http://schemas.microsoft.com/office/drawing/2014/main" id="{EAB995B9-0CBA-4BB0-BF20-9EB397133091}"/>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Tree>
    <p:extLst>
      <p:ext uri="{BB962C8B-B14F-4D97-AF65-F5344CB8AC3E}">
        <p14:creationId xmlns:p14="http://schemas.microsoft.com/office/powerpoint/2010/main" val="40799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ss-titre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67FC7-1EEE-4203-A3E8-FFF6AEECFDA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9ED84F-B860-43B4-A419-6C361DAC5CD9}"/>
              </a:ext>
            </a:extLst>
          </p:cNvPr>
          <p:cNvSpPr>
            <a:spLocks noGrp="1"/>
          </p:cNvSpPr>
          <p:nvPr>
            <p:ph idx="1"/>
          </p:nvPr>
        </p:nvSpPr>
        <p:spPr>
          <a:xfrm>
            <a:off x="445770" y="2021713"/>
            <a:ext cx="9063990" cy="410369"/>
          </a:xfrm>
        </p:spPr>
        <p:txBody>
          <a:bodyPr/>
          <a:lstStyle/>
          <a:p>
            <a:pPr lvl="0"/>
            <a:r>
              <a:rPr lang="fr-FR" dirty="0"/>
              <a:t>Cliquez pour modifier les styles du texte du masque</a:t>
            </a:r>
          </a:p>
          <a:p>
            <a:pPr lvl="1"/>
            <a:r>
              <a:rPr lang="fr-FR" dirty="0"/>
              <a:t>Deuxième niveau</a:t>
            </a:r>
          </a:p>
        </p:txBody>
      </p:sp>
      <p:sp>
        <p:nvSpPr>
          <p:cNvPr id="5" name="Espace réservé du pied de page 4">
            <a:extLst>
              <a:ext uri="{FF2B5EF4-FFF2-40B4-BE49-F238E27FC236}">
                <a16:creationId xmlns:a16="http://schemas.microsoft.com/office/drawing/2014/main" id="{D04CC337-A089-4C98-A6B8-6743392FBF32}"/>
              </a:ext>
            </a:extLst>
          </p:cNvPr>
          <p:cNvSpPr>
            <a:spLocks noGrp="1"/>
          </p:cNvSpPr>
          <p:nvPr>
            <p:ph type="ftr" sz="quarter" idx="11"/>
          </p:nvPr>
        </p:nvSpPr>
        <p:spPr/>
        <p:txBody>
          <a:bodyPr/>
          <a:lstStyle/>
          <a:p>
            <a:r>
              <a:rPr lang="fr-FR"/>
              <a:t>Client - Mission – Date /</a:t>
            </a:r>
          </a:p>
        </p:txBody>
      </p:sp>
      <p:sp>
        <p:nvSpPr>
          <p:cNvPr id="8" name="Forme libre : forme 7">
            <a:extLst>
              <a:ext uri="{FF2B5EF4-FFF2-40B4-BE49-F238E27FC236}">
                <a16:creationId xmlns:a16="http://schemas.microsoft.com/office/drawing/2014/main" id="{BF51B5B8-0FA3-42E7-96DB-0786F6FF8FF5}"/>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a:extLst>
              <a:ext uri="{FF2B5EF4-FFF2-40B4-BE49-F238E27FC236}">
                <a16:creationId xmlns:a16="http://schemas.microsoft.com/office/drawing/2014/main" id="{EAB995B9-0CBA-4BB0-BF20-9EB397133091}"/>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
        <p:nvSpPr>
          <p:cNvPr id="7" name="Espace réservé du contenu 2">
            <a:extLst>
              <a:ext uri="{FF2B5EF4-FFF2-40B4-BE49-F238E27FC236}">
                <a16:creationId xmlns:a16="http://schemas.microsoft.com/office/drawing/2014/main" id="{309AE308-7619-4263-B03C-8AA02B15A552}"/>
              </a:ext>
            </a:extLst>
          </p:cNvPr>
          <p:cNvSpPr>
            <a:spLocks noGrp="1"/>
          </p:cNvSpPr>
          <p:nvPr>
            <p:ph idx="12" hasCustomPrompt="1"/>
          </p:nvPr>
        </p:nvSpPr>
        <p:spPr>
          <a:xfrm>
            <a:off x="445770" y="1712297"/>
            <a:ext cx="9063990" cy="221599"/>
          </a:xfrm>
        </p:spPr>
        <p:txBody>
          <a:bodyPr anchor="b" anchorCtr="0"/>
          <a:lstStyle>
            <a:lvl1pPr marL="0" indent="0">
              <a:buNone/>
              <a:defRPr sz="1600" b="1" i="0">
                <a:solidFill>
                  <a:schemeClr val="accent2"/>
                </a:solidFill>
              </a:defRPr>
            </a:lvl1pPr>
          </a:lstStyle>
          <a:p>
            <a:pPr lvl="0"/>
            <a:r>
              <a:rPr lang="fr-FR" dirty="0"/>
              <a:t>Sous-titre</a:t>
            </a:r>
          </a:p>
        </p:txBody>
      </p:sp>
    </p:spTree>
    <p:extLst>
      <p:ext uri="{BB962C8B-B14F-4D97-AF65-F5344CB8AC3E}">
        <p14:creationId xmlns:p14="http://schemas.microsoft.com/office/powerpoint/2010/main" val="381873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ttre de mission">
    <p:spTree>
      <p:nvGrpSpPr>
        <p:cNvPr id="1" name=""/>
        <p:cNvGrpSpPr/>
        <p:nvPr/>
      </p:nvGrpSpPr>
      <p:grpSpPr>
        <a:xfrm>
          <a:off x="0" y="0"/>
          <a:ext cx="0" cy="0"/>
          <a:chOff x="0" y="0"/>
          <a:chExt cx="0" cy="0"/>
        </a:xfrm>
      </p:grpSpPr>
      <p:graphicFrame>
        <p:nvGraphicFramePr>
          <p:cNvPr id="9" name="Objet 8" hidden="1">
            <a:extLst>
              <a:ext uri="{FF2B5EF4-FFF2-40B4-BE49-F238E27FC236}">
                <a16:creationId xmlns:a16="http://schemas.microsoft.com/office/drawing/2014/main" id="{1590A83C-8D2C-4301-B233-0F989D1D84E1}"/>
              </a:ext>
            </a:extLst>
          </p:cNvPr>
          <p:cNvGraphicFramePr>
            <a:graphicFrameLocks noChangeAspect="1"/>
          </p:cNvGraphicFramePr>
          <p:nvPr userDrawn="1">
            <p:custDataLst>
              <p:tags r:id="rId1"/>
            </p:custDataLst>
            <p:extLst>
              <p:ext uri="{D42A27DB-BD31-4B8C-83A1-F6EECF244321}">
                <p14:modId xmlns:p14="http://schemas.microsoft.com/office/powerpoint/2010/main" val="3421155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84" imgH="384" progId="TCLayout.ActiveDocument.1">
                  <p:embed/>
                </p:oleObj>
              </mc:Choice>
              <mc:Fallback>
                <p:oleObj name="Diapositive think-cell" r:id="rId4" imgW="384" imgH="384" progId="TCLayout.ActiveDocument.1">
                  <p:embed/>
                  <p:pic>
                    <p:nvPicPr>
                      <p:cNvPr id="9" name="Objet 8" hidden="1">
                        <a:extLst>
                          <a:ext uri="{FF2B5EF4-FFF2-40B4-BE49-F238E27FC236}">
                            <a16:creationId xmlns:a16="http://schemas.microsoft.com/office/drawing/2014/main" id="{1590A83C-8D2C-4301-B233-0F989D1D84E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CF143F1-78DC-4F22-A2B1-FF93555F0FD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2400" b="1" i="0" baseline="0" dirty="0">
              <a:latin typeface="Calibri Light" panose="020F0302020204030204" pitchFamily="34" charset="0"/>
              <a:ea typeface="+mj-ea"/>
              <a:cs typeface="+mj-cs"/>
              <a:sym typeface="Calibri Light" panose="020F0302020204030204" pitchFamily="34" charset="0"/>
            </a:endParaRPr>
          </a:p>
        </p:txBody>
      </p:sp>
      <p:sp>
        <p:nvSpPr>
          <p:cNvPr id="7" name="Rectangle 6">
            <a:extLst>
              <a:ext uri="{FF2B5EF4-FFF2-40B4-BE49-F238E27FC236}">
                <a16:creationId xmlns:a16="http://schemas.microsoft.com/office/drawing/2014/main" id="{214E236A-673E-495B-8462-13F4D6AC9F7F}"/>
              </a:ext>
            </a:extLst>
          </p:cNvPr>
          <p:cNvSpPr/>
          <p:nvPr userDrawn="1"/>
        </p:nvSpPr>
        <p:spPr>
          <a:xfrm>
            <a:off x="445771" y="923925"/>
            <a:ext cx="9063990" cy="565785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a:p>
        </p:txBody>
      </p:sp>
      <p:sp>
        <p:nvSpPr>
          <p:cNvPr id="3" name="Espace réservé du contenu 2">
            <a:extLst>
              <a:ext uri="{FF2B5EF4-FFF2-40B4-BE49-F238E27FC236}">
                <a16:creationId xmlns:a16="http://schemas.microsoft.com/office/drawing/2014/main" id="{6B9ED84F-B860-43B4-A419-6C361DAC5CD9}"/>
              </a:ext>
            </a:extLst>
          </p:cNvPr>
          <p:cNvSpPr>
            <a:spLocks noGrp="1"/>
          </p:cNvSpPr>
          <p:nvPr>
            <p:ph idx="1" hasCustomPrompt="1"/>
          </p:nvPr>
        </p:nvSpPr>
        <p:spPr>
          <a:xfrm>
            <a:off x="722472" y="1118281"/>
            <a:ext cx="8510588" cy="507318"/>
          </a:xfrm>
        </p:spPr>
        <p:txBody>
          <a:bodyPr/>
          <a:lstStyle>
            <a:lvl1pPr marL="0" indent="0" algn="just">
              <a:buNone/>
              <a:defRPr sz="1600" b="1">
                <a:solidFill>
                  <a:schemeClr val="accent2"/>
                </a:solidFill>
              </a:defRPr>
            </a:lvl1pPr>
            <a:lvl2pPr marL="0" indent="0" algn="just">
              <a:buNone/>
              <a:defRPr sz="1600"/>
            </a:lvl2pPr>
          </a:lstStyle>
          <a:p>
            <a:pPr lvl="0"/>
            <a:r>
              <a:rPr lang="fr-FR" dirty="0" err="1"/>
              <a:t>Level</a:t>
            </a:r>
            <a:r>
              <a:rPr lang="fr-FR" dirty="0"/>
              <a:t> 1</a:t>
            </a:r>
          </a:p>
          <a:p>
            <a:pPr lvl="1"/>
            <a:r>
              <a:rPr lang="fr-FR" dirty="0" err="1"/>
              <a:t>Level</a:t>
            </a:r>
            <a:r>
              <a:rPr lang="fr-FR" dirty="0"/>
              <a:t> 2</a:t>
            </a:r>
          </a:p>
        </p:txBody>
      </p:sp>
      <p:sp>
        <p:nvSpPr>
          <p:cNvPr id="5" name="Espace réservé du pied de page 4">
            <a:extLst>
              <a:ext uri="{FF2B5EF4-FFF2-40B4-BE49-F238E27FC236}">
                <a16:creationId xmlns:a16="http://schemas.microsoft.com/office/drawing/2014/main" id="{D04CC337-A089-4C98-A6B8-6743392FBF32}"/>
              </a:ext>
            </a:extLst>
          </p:cNvPr>
          <p:cNvSpPr>
            <a:spLocks noGrp="1"/>
          </p:cNvSpPr>
          <p:nvPr>
            <p:ph type="ftr" sz="quarter" idx="11"/>
          </p:nvPr>
        </p:nvSpPr>
        <p:spPr/>
        <p:txBody>
          <a:bodyPr/>
          <a:lstStyle/>
          <a:p>
            <a:r>
              <a:rPr lang="fr-FR"/>
              <a:t>Client - Mission – Date /</a:t>
            </a:r>
          </a:p>
        </p:txBody>
      </p:sp>
      <p:sp>
        <p:nvSpPr>
          <p:cNvPr id="10" name="Espace réservé du numéro de diapositive 5">
            <a:extLst>
              <a:ext uri="{FF2B5EF4-FFF2-40B4-BE49-F238E27FC236}">
                <a16:creationId xmlns:a16="http://schemas.microsoft.com/office/drawing/2014/main" id="{9852873E-D320-4639-9489-C9C6B824162B}"/>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Tree>
    <p:extLst>
      <p:ext uri="{BB962C8B-B14F-4D97-AF65-F5344CB8AC3E}">
        <p14:creationId xmlns:p14="http://schemas.microsoft.com/office/powerpoint/2010/main" val="31787284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ro courrier">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15FACAD7-32E3-4ECE-B159-665CF8265F63}"/>
              </a:ext>
            </a:extLst>
          </p:cNvPr>
          <p:cNvGraphicFramePr>
            <a:graphicFrameLocks noChangeAspect="1"/>
          </p:cNvGraphicFramePr>
          <p:nvPr userDrawn="1">
            <p:custDataLst>
              <p:tags r:id="rId1"/>
            </p:custDataLst>
            <p:extLst>
              <p:ext uri="{D42A27DB-BD31-4B8C-83A1-F6EECF244321}">
                <p14:modId xmlns:p14="http://schemas.microsoft.com/office/powerpoint/2010/main" val="327873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4" name="Objet 3" hidden="1">
                        <a:extLst>
                          <a:ext uri="{FF2B5EF4-FFF2-40B4-BE49-F238E27FC236}">
                            <a16:creationId xmlns:a16="http://schemas.microsoft.com/office/drawing/2014/main" id="{15FACAD7-32E3-4ECE-B159-665CF8265F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E892206-DC73-402C-AC16-A4E779E01642}"/>
              </a:ext>
            </a:extLst>
          </p:cNvPr>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6B9ED84F-B860-43B4-A419-6C361DAC5CD9}"/>
              </a:ext>
            </a:extLst>
          </p:cNvPr>
          <p:cNvSpPr>
            <a:spLocks noGrp="1"/>
          </p:cNvSpPr>
          <p:nvPr>
            <p:ph idx="1"/>
          </p:nvPr>
        </p:nvSpPr>
        <p:spPr>
          <a:xfrm>
            <a:off x="815181" y="800100"/>
            <a:ext cx="8275638" cy="479618"/>
          </a:xfrm>
        </p:spPr>
        <p:txBody>
          <a:bodyPr/>
          <a:lstStyle>
            <a:lvl1pPr marL="0" indent="0" algn="just">
              <a:buNone/>
              <a:tabLst>
                <a:tab pos="4667250" algn="l"/>
              </a:tabLst>
              <a:defRPr sz="1500"/>
            </a:lvl1pPr>
            <a:lvl2pPr marL="361950" indent="0" algn="just">
              <a:buNone/>
              <a:tabLst>
                <a:tab pos="4667250" algn="l"/>
              </a:tabLst>
              <a:defRPr sz="1500"/>
            </a:lvl2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498519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2 colonnes">
    <p:spTree>
      <p:nvGrpSpPr>
        <p:cNvPr id="1" name=""/>
        <p:cNvGrpSpPr/>
        <p:nvPr/>
      </p:nvGrpSpPr>
      <p:grpSpPr>
        <a:xfrm>
          <a:off x="0" y="0"/>
          <a:ext cx="0" cy="0"/>
          <a:chOff x="0" y="0"/>
          <a:chExt cx="0" cy="0"/>
        </a:xfrm>
      </p:grpSpPr>
      <p:graphicFrame>
        <p:nvGraphicFramePr>
          <p:cNvPr id="13" name="Objet 12" hidden="1">
            <a:extLst>
              <a:ext uri="{FF2B5EF4-FFF2-40B4-BE49-F238E27FC236}">
                <a16:creationId xmlns:a16="http://schemas.microsoft.com/office/drawing/2014/main" id="{D26FE7E1-DAC8-47BC-AB77-724A306FB01D}"/>
              </a:ext>
            </a:extLst>
          </p:cNvPr>
          <p:cNvGraphicFramePr>
            <a:graphicFrameLocks noChangeAspect="1"/>
          </p:cNvGraphicFramePr>
          <p:nvPr userDrawn="1">
            <p:custDataLst>
              <p:tags r:id="rId1"/>
            </p:custDataLst>
            <p:extLst>
              <p:ext uri="{D42A27DB-BD31-4B8C-83A1-F6EECF244321}">
                <p14:modId xmlns:p14="http://schemas.microsoft.com/office/powerpoint/2010/main" val="2072667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84" imgH="384" progId="TCLayout.ActiveDocument.1">
                  <p:embed/>
                </p:oleObj>
              </mc:Choice>
              <mc:Fallback>
                <p:oleObj name="Diapositive think-cell" r:id="rId4" imgW="384" imgH="384" progId="TCLayout.ActiveDocument.1">
                  <p:embed/>
                  <p:pic>
                    <p:nvPicPr>
                      <p:cNvPr id="13" name="Objet 12" hidden="1">
                        <a:extLst>
                          <a:ext uri="{FF2B5EF4-FFF2-40B4-BE49-F238E27FC236}">
                            <a16:creationId xmlns:a16="http://schemas.microsoft.com/office/drawing/2014/main" id="{D26FE7E1-DAC8-47BC-AB77-724A306FB0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FA6995B3-871E-49FC-912F-4EDF103AD0D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2400" b="1" i="0" baseline="0" dirty="0">
              <a:latin typeface="Calibri Light" panose="020F0302020204030204" pitchFamily="34" charset="0"/>
              <a:ea typeface="+mj-ea"/>
              <a:cs typeface="+mj-cs"/>
              <a:sym typeface="Calibri Light" panose="020F0302020204030204" pitchFamily="34" charset="0"/>
            </a:endParaRPr>
          </a:p>
        </p:txBody>
      </p:sp>
      <p:sp>
        <p:nvSpPr>
          <p:cNvPr id="14" name="Forme libre : forme 13">
            <a:extLst>
              <a:ext uri="{FF2B5EF4-FFF2-40B4-BE49-F238E27FC236}">
                <a16:creationId xmlns:a16="http://schemas.microsoft.com/office/drawing/2014/main" id="{309D30A5-85E3-4D37-87AB-880616CC0EB7}"/>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15B0B61-D212-4ED4-AC1B-8DFB4C98DB15}"/>
              </a:ext>
            </a:extLst>
          </p:cNvPr>
          <p:cNvSpPr>
            <a:spLocks noGrp="1"/>
          </p:cNvSpPr>
          <p:nvPr>
            <p:ph type="title"/>
          </p:nvPr>
        </p:nvSpPr>
        <p:spPr>
          <a:xfrm>
            <a:off x="445771" y="939202"/>
            <a:ext cx="9063990" cy="332399"/>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CD1BBF13-4669-4AFE-BA39-0E3DAAA19BE7}"/>
              </a:ext>
            </a:extLst>
          </p:cNvPr>
          <p:cNvSpPr>
            <a:spLocks noGrp="1"/>
          </p:cNvSpPr>
          <p:nvPr>
            <p:ph sz="half" idx="1"/>
          </p:nvPr>
        </p:nvSpPr>
        <p:spPr>
          <a:xfrm>
            <a:off x="445769" y="1660971"/>
            <a:ext cx="4392000" cy="479618"/>
          </a:xfrm>
        </p:spPr>
        <p:txBody>
          <a:bodyPr/>
          <a:lstStyle>
            <a:lvl1pPr>
              <a:defRPr sz="1500"/>
            </a:lvl1pPr>
            <a:lvl2pPr>
              <a:defRPr sz="1500"/>
            </a:lvl2pPr>
          </a:lstStyle>
          <a:p>
            <a:pPr lvl="0"/>
            <a:r>
              <a:rPr lang="fr-FR" dirty="0"/>
              <a:t>Cliquez pour modifier les styles du texte du masque</a:t>
            </a:r>
          </a:p>
          <a:p>
            <a:pPr lvl="1"/>
            <a:r>
              <a:rPr lang="fr-FR" dirty="0"/>
              <a:t>Deuxième niveau</a:t>
            </a:r>
          </a:p>
        </p:txBody>
      </p:sp>
      <p:sp>
        <p:nvSpPr>
          <p:cNvPr id="4" name="Espace réservé du contenu 3">
            <a:extLst>
              <a:ext uri="{FF2B5EF4-FFF2-40B4-BE49-F238E27FC236}">
                <a16:creationId xmlns:a16="http://schemas.microsoft.com/office/drawing/2014/main" id="{0D80F621-7508-4BB4-BE10-A602114F6822}"/>
              </a:ext>
            </a:extLst>
          </p:cNvPr>
          <p:cNvSpPr>
            <a:spLocks noGrp="1"/>
          </p:cNvSpPr>
          <p:nvPr>
            <p:ph sz="half" idx="2"/>
          </p:nvPr>
        </p:nvSpPr>
        <p:spPr>
          <a:xfrm>
            <a:off x="5117761" y="1660971"/>
            <a:ext cx="4392000" cy="479618"/>
          </a:xfrm>
        </p:spPr>
        <p:txBody>
          <a:bodyPr/>
          <a:lstStyle>
            <a:lvl1pPr>
              <a:defRPr sz="1500"/>
            </a:lvl1pPr>
            <a:lvl2pPr>
              <a:defRPr sz="1500"/>
            </a:lvl2pPr>
          </a:lstStyle>
          <a:p>
            <a:pPr lvl="0"/>
            <a:r>
              <a:rPr lang="fr-FR" dirty="0"/>
              <a:t>Cliquez pour modifier les styles du texte du masque</a:t>
            </a:r>
          </a:p>
          <a:p>
            <a:pPr lvl="1"/>
            <a:r>
              <a:rPr lang="fr-FR" dirty="0"/>
              <a:t>Deuxième niveau</a:t>
            </a:r>
          </a:p>
        </p:txBody>
      </p:sp>
      <p:sp>
        <p:nvSpPr>
          <p:cNvPr id="6" name="Espace réservé du pied de page 5">
            <a:extLst>
              <a:ext uri="{FF2B5EF4-FFF2-40B4-BE49-F238E27FC236}">
                <a16:creationId xmlns:a16="http://schemas.microsoft.com/office/drawing/2014/main" id="{6B324D03-595F-4265-9063-EFB4304EF9A3}"/>
              </a:ext>
            </a:extLst>
          </p:cNvPr>
          <p:cNvSpPr>
            <a:spLocks noGrp="1"/>
          </p:cNvSpPr>
          <p:nvPr>
            <p:ph type="ftr" sz="quarter" idx="11"/>
          </p:nvPr>
        </p:nvSpPr>
        <p:spPr/>
        <p:txBody>
          <a:bodyPr/>
          <a:lstStyle/>
          <a:p>
            <a:r>
              <a:rPr lang="fr-FR"/>
              <a:t>Client - Mission – Date /</a:t>
            </a:r>
          </a:p>
        </p:txBody>
      </p:sp>
      <p:sp>
        <p:nvSpPr>
          <p:cNvPr id="15" name="Espace réservé du numéro de diapositive 5">
            <a:extLst>
              <a:ext uri="{FF2B5EF4-FFF2-40B4-BE49-F238E27FC236}">
                <a16:creationId xmlns:a16="http://schemas.microsoft.com/office/drawing/2014/main" id="{C400CB6B-2B32-4697-95AA-A5606C9D9CFA}"/>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Tree>
    <p:extLst>
      <p:ext uri="{BB962C8B-B14F-4D97-AF65-F5344CB8AC3E}">
        <p14:creationId xmlns:p14="http://schemas.microsoft.com/office/powerpoint/2010/main" val="349263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3 colonnes">
    <p:spTree>
      <p:nvGrpSpPr>
        <p:cNvPr id="1" name=""/>
        <p:cNvGrpSpPr/>
        <p:nvPr/>
      </p:nvGrpSpPr>
      <p:grpSpPr>
        <a:xfrm>
          <a:off x="0" y="0"/>
          <a:ext cx="0" cy="0"/>
          <a:chOff x="0" y="0"/>
          <a:chExt cx="0" cy="0"/>
        </a:xfrm>
      </p:grpSpPr>
      <p:graphicFrame>
        <p:nvGraphicFramePr>
          <p:cNvPr id="13" name="Objet 12" hidden="1">
            <a:extLst>
              <a:ext uri="{FF2B5EF4-FFF2-40B4-BE49-F238E27FC236}">
                <a16:creationId xmlns:a16="http://schemas.microsoft.com/office/drawing/2014/main" id="{D26FE7E1-DAC8-47BC-AB77-724A306FB01D}"/>
              </a:ext>
            </a:extLst>
          </p:cNvPr>
          <p:cNvGraphicFramePr>
            <a:graphicFrameLocks noChangeAspect="1"/>
          </p:cNvGraphicFramePr>
          <p:nvPr userDrawn="1">
            <p:custDataLst>
              <p:tags r:id="rId1"/>
            </p:custDataLst>
            <p:extLst>
              <p:ext uri="{D42A27DB-BD31-4B8C-83A1-F6EECF244321}">
                <p14:modId xmlns:p14="http://schemas.microsoft.com/office/powerpoint/2010/main" val="16570158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84" imgH="384" progId="TCLayout.ActiveDocument.1">
                  <p:embed/>
                </p:oleObj>
              </mc:Choice>
              <mc:Fallback>
                <p:oleObj name="Diapositive think-cell" r:id="rId4" imgW="384" imgH="384" progId="TCLayout.ActiveDocument.1">
                  <p:embed/>
                  <p:pic>
                    <p:nvPicPr>
                      <p:cNvPr id="13" name="Objet 12" hidden="1">
                        <a:extLst>
                          <a:ext uri="{FF2B5EF4-FFF2-40B4-BE49-F238E27FC236}">
                            <a16:creationId xmlns:a16="http://schemas.microsoft.com/office/drawing/2014/main" id="{D26FE7E1-DAC8-47BC-AB77-724A306FB0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FA6995B3-871E-49FC-912F-4EDF103AD0D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2400" b="1" i="0" baseline="0" dirty="0">
              <a:latin typeface="Calibri Light" panose="020F0302020204030204" pitchFamily="34" charset="0"/>
              <a:ea typeface="+mj-ea"/>
              <a:cs typeface="+mj-cs"/>
              <a:sym typeface="Calibri Light" panose="020F0302020204030204" pitchFamily="34" charset="0"/>
            </a:endParaRPr>
          </a:p>
        </p:txBody>
      </p:sp>
      <p:sp>
        <p:nvSpPr>
          <p:cNvPr id="14" name="Forme libre : forme 13">
            <a:extLst>
              <a:ext uri="{FF2B5EF4-FFF2-40B4-BE49-F238E27FC236}">
                <a16:creationId xmlns:a16="http://schemas.microsoft.com/office/drawing/2014/main" id="{309D30A5-85E3-4D37-87AB-880616CC0EB7}"/>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15B0B61-D212-4ED4-AC1B-8DFB4C98DB15}"/>
              </a:ext>
            </a:extLst>
          </p:cNvPr>
          <p:cNvSpPr>
            <a:spLocks noGrp="1"/>
          </p:cNvSpPr>
          <p:nvPr>
            <p:ph type="title"/>
          </p:nvPr>
        </p:nvSpPr>
        <p:spPr>
          <a:xfrm>
            <a:off x="445771" y="939202"/>
            <a:ext cx="9063990" cy="332399"/>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CD1BBF13-4669-4AFE-BA39-0E3DAAA19BE7}"/>
              </a:ext>
            </a:extLst>
          </p:cNvPr>
          <p:cNvSpPr>
            <a:spLocks noGrp="1"/>
          </p:cNvSpPr>
          <p:nvPr>
            <p:ph sz="half" idx="1"/>
          </p:nvPr>
        </p:nvSpPr>
        <p:spPr>
          <a:xfrm>
            <a:off x="445769" y="1660971"/>
            <a:ext cx="2880000" cy="479618"/>
          </a:xfrm>
        </p:spPr>
        <p:txBody>
          <a:bodyPr/>
          <a:lstStyle>
            <a:lvl1pPr>
              <a:defRPr sz="1500"/>
            </a:lvl1pPr>
            <a:lvl2pPr>
              <a:defRPr sz="1500"/>
            </a:lvl2pPr>
          </a:lstStyle>
          <a:p>
            <a:pPr lvl="0"/>
            <a:r>
              <a:rPr lang="fr-FR" dirty="0"/>
              <a:t>Cliquez pour modifier les styles du texte du masque</a:t>
            </a:r>
          </a:p>
          <a:p>
            <a:pPr lvl="1"/>
            <a:r>
              <a:rPr lang="fr-FR" dirty="0"/>
              <a:t>Deuxième niveau</a:t>
            </a:r>
          </a:p>
        </p:txBody>
      </p:sp>
      <p:sp>
        <p:nvSpPr>
          <p:cNvPr id="4" name="Espace réservé du contenu 3">
            <a:extLst>
              <a:ext uri="{FF2B5EF4-FFF2-40B4-BE49-F238E27FC236}">
                <a16:creationId xmlns:a16="http://schemas.microsoft.com/office/drawing/2014/main" id="{0D80F621-7508-4BB4-BE10-A602114F6822}"/>
              </a:ext>
            </a:extLst>
          </p:cNvPr>
          <p:cNvSpPr>
            <a:spLocks noGrp="1"/>
          </p:cNvSpPr>
          <p:nvPr>
            <p:ph sz="half" idx="2"/>
          </p:nvPr>
        </p:nvSpPr>
        <p:spPr>
          <a:xfrm>
            <a:off x="3537765" y="1660971"/>
            <a:ext cx="2880000" cy="479618"/>
          </a:xfrm>
        </p:spPr>
        <p:txBody>
          <a:bodyPr/>
          <a:lstStyle>
            <a:lvl1pPr>
              <a:defRPr sz="1500"/>
            </a:lvl1pPr>
            <a:lvl2pPr>
              <a:defRPr sz="1500"/>
            </a:lvl2pPr>
          </a:lstStyle>
          <a:p>
            <a:pPr lvl="0"/>
            <a:r>
              <a:rPr lang="fr-FR" dirty="0"/>
              <a:t>Cliquez pour modifier les styles du texte du masque</a:t>
            </a:r>
          </a:p>
          <a:p>
            <a:pPr lvl="1"/>
            <a:r>
              <a:rPr lang="fr-FR" dirty="0"/>
              <a:t>Deuxième niveau</a:t>
            </a:r>
          </a:p>
        </p:txBody>
      </p:sp>
      <p:sp>
        <p:nvSpPr>
          <p:cNvPr id="6" name="Espace réservé du pied de page 5">
            <a:extLst>
              <a:ext uri="{FF2B5EF4-FFF2-40B4-BE49-F238E27FC236}">
                <a16:creationId xmlns:a16="http://schemas.microsoft.com/office/drawing/2014/main" id="{6B324D03-595F-4265-9063-EFB4304EF9A3}"/>
              </a:ext>
            </a:extLst>
          </p:cNvPr>
          <p:cNvSpPr>
            <a:spLocks noGrp="1"/>
          </p:cNvSpPr>
          <p:nvPr>
            <p:ph type="ftr" sz="quarter" idx="11"/>
          </p:nvPr>
        </p:nvSpPr>
        <p:spPr/>
        <p:txBody>
          <a:bodyPr/>
          <a:lstStyle/>
          <a:p>
            <a:r>
              <a:rPr lang="fr-FR"/>
              <a:t>Client - Mission – Date /</a:t>
            </a:r>
          </a:p>
        </p:txBody>
      </p:sp>
      <p:sp>
        <p:nvSpPr>
          <p:cNvPr id="15" name="Espace réservé du numéro de diapositive 5">
            <a:extLst>
              <a:ext uri="{FF2B5EF4-FFF2-40B4-BE49-F238E27FC236}">
                <a16:creationId xmlns:a16="http://schemas.microsoft.com/office/drawing/2014/main" id="{C400CB6B-2B32-4697-95AA-A5606C9D9CFA}"/>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dirty="0"/>
              <a:t>P</a:t>
            </a:r>
            <a:fld id="{4F171275-0B09-4281-A45C-5B681330E652}" type="slidenum">
              <a:rPr lang="fr-FR" smtClean="0"/>
              <a:pPr/>
              <a:t>‹N°›</a:t>
            </a:fld>
            <a:endParaRPr lang="fr-FR" dirty="0"/>
          </a:p>
        </p:txBody>
      </p:sp>
      <p:sp>
        <p:nvSpPr>
          <p:cNvPr id="10" name="Espace réservé du contenu 3">
            <a:extLst>
              <a:ext uri="{FF2B5EF4-FFF2-40B4-BE49-F238E27FC236}">
                <a16:creationId xmlns:a16="http://schemas.microsoft.com/office/drawing/2014/main" id="{D5000677-12C8-466D-ADD7-BA0F9F5BC5EE}"/>
              </a:ext>
            </a:extLst>
          </p:cNvPr>
          <p:cNvSpPr>
            <a:spLocks noGrp="1"/>
          </p:cNvSpPr>
          <p:nvPr>
            <p:ph sz="half" idx="12"/>
          </p:nvPr>
        </p:nvSpPr>
        <p:spPr>
          <a:xfrm>
            <a:off x="6629761" y="1660971"/>
            <a:ext cx="2880000" cy="479618"/>
          </a:xfrm>
        </p:spPr>
        <p:txBody>
          <a:bodyPr/>
          <a:lstStyle>
            <a:lvl1pPr>
              <a:defRPr sz="1500"/>
            </a:lvl1pPr>
            <a:lvl2pPr>
              <a:defRPr sz="1500"/>
            </a:lvl2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185037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tre équipe ">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67FC7-1EEE-4203-A3E8-FFF6AEECFDA5}"/>
              </a:ext>
            </a:extLst>
          </p:cNvPr>
          <p:cNvSpPr>
            <a:spLocks noGrp="1"/>
          </p:cNvSpPr>
          <p:nvPr>
            <p:ph type="title" hasCustomPrompt="1"/>
          </p:nvPr>
        </p:nvSpPr>
        <p:spPr/>
        <p:txBody>
          <a:bodyPr/>
          <a:lstStyle/>
          <a:p>
            <a:r>
              <a:rPr lang="fr-FR" dirty="0"/>
              <a:t>Notre équipe </a:t>
            </a:r>
          </a:p>
        </p:txBody>
      </p:sp>
      <p:sp>
        <p:nvSpPr>
          <p:cNvPr id="3" name="Espace réservé du contenu 2">
            <a:extLst>
              <a:ext uri="{FF2B5EF4-FFF2-40B4-BE49-F238E27FC236}">
                <a16:creationId xmlns:a16="http://schemas.microsoft.com/office/drawing/2014/main" id="{6B9ED84F-B860-43B4-A419-6C361DAC5CD9}"/>
              </a:ext>
            </a:extLst>
          </p:cNvPr>
          <p:cNvSpPr>
            <a:spLocks noGrp="1"/>
          </p:cNvSpPr>
          <p:nvPr>
            <p:ph idx="1" hasCustomPrompt="1"/>
          </p:nvPr>
        </p:nvSpPr>
        <p:spPr>
          <a:xfrm>
            <a:off x="1714501" y="1715477"/>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5" name="Espace réservé du pied de page 4">
            <a:extLst>
              <a:ext uri="{FF2B5EF4-FFF2-40B4-BE49-F238E27FC236}">
                <a16:creationId xmlns:a16="http://schemas.microsoft.com/office/drawing/2014/main" id="{D04CC337-A089-4C98-A6B8-6743392FBF32}"/>
              </a:ext>
            </a:extLst>
          </p:cNvPr>
          <p:cNvSpPr>
            <a:spLocks noGrp="1"/>
          </p:cNvSpPr>
          <p:nvPr>
            <p:ph type="ftr" sz="quarter" idx="11"/>
          </p:nvPr>
        </p:nvSpPr>
        <p:spPr/>
        <p:txBody>
          <a:bodyPr/>
          <a:lstStyle/>
          <a:p>
            <a:r>
              <a:rPr lang="fr-FR"/>
              <a:t>Client - Mission – Date /</a:t>
            </a:r>
          </a:p>
        </p:txBody>
      </p:sp>
      <p:sp>
        <p:nvSpPr>
          <p:cNvPr id="8" name="Forme libre : forme 7">
            <a:extLst>
              <a:ext uri="{FF2B5EF4-FFF2-40B4-BE49-F238E27FC236}">
                <a16:creationId xmlns:a16="http://schemas.microsoft.com/office/drawing/2014/main" id="{BF51B5B8-0FA3-42E7-96DB-0786F6FF8FF5}"/>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a:extLst>
              <a:ext uri="{FF2B5EF4-FFF2-40B4-BE49-F238E27FC236}">
                <a16:creationId xmlns:a16="http://schemas.microsoft.com/office/drawing/2014/main" id="{EAB995B9-0CBA-4BB0-BF20-9EB397133091}"/>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
        <p:nvSpPr>
          <p:cNvPr id="29" name="Espace réservé pour une image  28">
            <a:extLst>
              <a:ext uri="{FF2B5EF4-FFF2-40B4-BE49-F238E27FC236}">
                <a16:creationId xmlns:a16="http://schemas.microsoft.com/office/drawing/2014/main" id="{D8B52571-1C5D-47EB-9FEA-CDADDE4EDFFC}"/>
              </a:ext>
            </a:extLst>
          </p:cNvPr>
          <p:cNvSpPr>
            <a:spLocks noGrp="1"/>
          </p:cNvSpPr>
          <p:nvPr>
            <p:ph type="pic" sz="quarter" idx="12" hasCustomPrompt="1"/>
          </p:nvPr>
        </p:nvSpPr>
        <p:spPr>
          <a:xfrm>
            <a:off x="446088" y="1716088"/>
            <a:ext cx="1065212" cy="1054100"/>
          </a:xfrm>
        </p:spPr>
        <p:txBody>
          <a:bodyPr anchor="ctr" anchorCtr="0">
            <a:noAutofit/>
          </a:bodyPr>
          <a:lstStyle>
            <a:lvl1pPr marL="0" indent="0" algn="ctr">
              <a:buNone/>
              <a:defRPr/>
            </a:lvl1pPr>
          </a:lstStyle>
          <a:p>
            <a:r>
              <a:rPr lang="fr-FR" dirty="0"/>
              <a:t>Photo</a:t>
            </a:r>
          </a:p>
        </p:txBody>
      </p:sp>
      <p:sp>
        <p:nvSpPr>
          <p:cNvPr id="30" name="Espace réservé du contenu 2">
            <a:extLst>
              <a:ext uri="{FF2B5EF4-FFF2-40B4-BE49-F238E27FC236}">
                <a16:creationId xmlns:a16="http://schemas.microsoft.com/office/drawing/2014/main" id="{3C5C9084-61A7-471B-8823-03E7E284797A}"/>
              </a:ext>
            </a:extLst>
          </p:cNvPr>
          <p:cNvSpPr>
            <a:spLocks noGrp="1"/>
          </p:cNvSpPr>
          <p:nvPr>
            <p:ph idx="13" hasCustomPrompt="1"/>
          </p:nvPr>
        </p:nvSpPr>
        <p:spPr>
          <a:xfrm>
            <a:off x="1714501" y="3106750"/>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31" name="Espace réservé pour une image  28">
            <a:extLst>
              <a:ext uri="{FF2B5EF4-FFF2-40B4-BE49-F238E27FC236}">
                <a16:creationId xmlns:a16="http://schemas.microsoft.com/office/drawing/2014/main" id="{D2F9BDEE-9F1B-4B88-A2A9-4A7DF583E5A6}"/>
              </a:ext>
            </a:extLst>
          </p:cNvPr>
          <p:cNvSpPr>
            <a:spLocks noGrp="1"/>
          </p:cNvSpPr>
          <p:nvPr>
            <p:ph type="pic" sz="quarter" idx="14" hasCustomPrompt="1"/>
          </p:nvPr>
        </p:nvSpPr>
        <p:spPr>
          <a:xfrm>
            <a:off x="446088" y="3107361"/>
            <a:ext cx="1065212" cy="1054100"/>
          </a:xfrm>
        </p:spPr>
        <p:txBody>
          <a:bodyPr anchor="ctr" anchorCtr="0">
            <a:noAutofit/>
          </a:bodyPr>
          <a:lstStyle>
            <a:lvl1pPr marL="0" indent="0" algn="ctr">
              <a:buNone/>
              <a:defRPr/>
            </a:lvl1pPr>
          </a:lstStyle>
          <a:p>
            <a:r>
              <a:rPr lang="fr-FR" dirty="0"/>
              <a:t>Photo</a:t>
            </a:r>
          </a:p>
        </p:txBody>
      </p:sp>
      <p:sp>
        <p:nvSpPr>
          <p:cNvPr id="32" name="Espace réservé du contenu 2">
            <a:extLst>
              <a:ext uri="{FF2B5EF4-FFF2-40B4-BE49-F238E27FC236}">
                <a16:creationId xmlns:a16="http://schemas.microsoft.com/office/drawing/2014/main" id="{1BF284B4-19E2-4477-96C8-97845672DE48}"/>
              </a:ext>
            </a:extLst>
          </p:cNvPr>
          <p:cNvSpPr>
            <a:spLocks noGrp="1"/>
          </p:cNvSpPr>
          <p:nvPr>
            <p:ph idx="15" hasCustomPrompt="1"/>
          </p:nvPr>
        </p:nvSpPr>
        <p:spPr>
          <a:xfrm>
            <a:off x="1714501" y="4498024"/>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33" name="Espace réservé pour une image  28">
            <a:extLst>
              <a:ext uri="{FF2B5EF4-FFF2-40B4-BE49-F238E27FC236}">
                <a16:creationId xmlns:a16="http://schemas.microsoft.com/office/drawing/2014/main" id="{2974BEDB-4520-4B45-AF7B-278C5DAECEF6}"/>
              </a:ext>
            </a:extLst>
          </p:cNvPr>
          <p:cNvSpPr>
            <a:spLocks noGrp="1"/>
          </p:cNvSpPr>
          <p:nvPr>
            <p:ph type="pic" sz="quarter" idx="16" hasCustomPrompt="1"/>
          </p:nvPr>
        </p:nvSpPr>
        <p:spPr>
          <a:xfrm>
            <a:off x="446088" y="4498635"/>
            <a:ext cx="1065212" cy="1054100"/>
          </a:xfrm>
        </p:spPr>
        <p:txBody>
          <a:bodyPr anchor="ctr" anchorCtr="0">
            <a:noAutofit/>
          </a:bodyPr>
          <a:lstStyle>
            <a:lvl1pPr marL="0" indent="0" algn="ctr">
              <a:buNone/>
              <a:defRPr/>
            </a:lvl1pPr>
          </a:lstStyle>
          <a:p>
            <a:r>
              <a:rPr lang="fr-FR" dirty="0"/>
              <a:t>Photo</a:t>
            </a:r>
          </a:p>
        </p:txBody>
      </p:sp>
      <p:sp>
        <p:nvSpPr>
          <p:cNvPr id="34" name="Espace réservé du contenu 2">
            <a:extLst>
              <a:ext uri="{FF2B5EF4-FFF2-40B4-BE49-F238E27FC236}">
                <a16:creationId xmlns:a16="http://schemas.microsoft.com/office/drawing/2014/main" id="{F5C4E27F-2EEE-4C40-AA82-176D27CF52BC}"/>
              </a:ext>
            </a:extLst>
          </p:cNvPr>
          <p:cNvSpPr>
            <a:spLocks noGrp="1"/>
          </p:cNvSpPr>
          <p:nvPr>
            <p:ph idx="17" hasCustomPrompt="1"/>
          </p:nvPr>
        </p:nvSpPr>
        <p:spPr>
          <a:xfrm>
            <a:off x="6444457" y="1715477"/>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35" name="Espace réservé pour une image  28">
            <a:extLst>
              <a:ext uri="{FF2B5EF4-FFF2-40B4-BE49-F238E27FC236}">
                <a16:creationId xmlns:a16="http://schemas.microsoft.com/office/drawing/2014/main" id="{2531427F-129B-4D0C-B69A-45CB6E6E2BF4}"/>
              </a:ext>
            </a:extLst>
          </p:cNvPr>
          <p:cNvSpPr>
            <a:spLocks noGrp="1"/>
          </p:cNvSpPr>
          <p:nvPr>
            <p:ph type="pic" sz="quarter" idx="18" hasCustomPrompt="1"/>
          </p:nvPr>
        </p:nvSpPr>
        <p:spPr>
          <a:xfrm>
            <a:off x="5176044" y="1716088"/>
            <a:ext cx="1065212" cy="1054100"/>
          </a:xfrm>
        </p:spPr>
        <p:txBody>
          <a:bodyPr anchor="ctr" anchorCtr="0">
            <a:noAutofit/>
          </a:bodyPr>
          <a:lstStyle>
            <a:lvl1pPr marL="0" indent="0" algn="ctr">
              <a:buNone/>
              <a:defRPr/>
            </a:lvl1pPr>
          </a:lstStyle>
          <a:p>
            <a:r>
              <a:rPr lang="fr-FR" dirty="0"/>
              <a:t>Photo</a:t>
            </a:r>
          </a:p>
        </p:txBody>
      </p:sp>
      <p:sp>
        <p:nvSpPr>
          <p:cNvPr id="36" name="Espace réservé du contenu 2">
            <a:extLst>
              <a:ext uri="{FF2B5EF4-FFF2-40B4-BE49-F238E27FC236}">
                <a16:creationId xmlns:a16="http://schemas.microsoft.com/office/drawing/2014/main" id="{0CA0E08F-950B-4DE6-99ED-6C09766F8FAE}"/>
              </a:ext>
            </a:extLst>
          </p:cNvPr>
          <p:cNvSpPr>
            <a:spLocks noGrp="1"/>
          </p:cNvSpPr>
          <p:nvPr>
            <p:ph idx="19" hasCustomPrompt="1"/>
          </p:nvPr>
        </p:nvSpPr>
        <p:spPr>
          <a:xfrm>
            <a:off x="6444457" y="3106750"/>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37" name="Espace réservé pour une image  28">
            <a:extLst>
              <a:ext uri="{FF2B5EF4-FFF2-40B4-BE49-F238E27FC236}">
                <a16:creationId xmlns:a16="http://schemas.microsoft.com/office/drawing/2014/main" id="{218D4DF6-3D75-44C9-A22D-6555BB5C7D9E}"/>
              </a:ext>
            </a:extLst>
          </p:cNvPr>
          <p:cNvSpPr>
            <a:spLocks noGrp="1"/>
          </p:cNvSpPr>
          <p:nvPr>
            <p:ph type="pic" sz="quarter" idx="20" hasCustomPrompt="1"/>
          </p:nvPr>
        </p:nvSpPr>
        <p:spPr>
          <a:xfrm>
            <a:off x="5176044" y="3107361"/>
            <a:ext cx="1065212" cy="1054100"/>
          </a:xfrm>
        </p:spPr>
        <p:txBody>
          <a:bodyPr anchor="ctr" anchorCtr="0">
            <a:noAutofit/>
          </a:bodyPr>
          <a:lstStyle>
            <a:lvl1pPr marL="0" indent="0" algn="ctr">
              <a:buNone/>
              <a:defRPr/>
            </a:lvl1pPr>
          </a:lstStyle>
          <a:p>
            <a:r>
              <a:rPr lang="fr-FR" dirty="0"/>
              <a:t>Photo</a:t>
            </a:r>
          </a:p>
        </p:txBody>
      </p:sp>
      <p:sp>
        <p:nvSpPr>
          <p:cNvPr id="38" name="Espace réservé du contenu 2">
            <a:extLst>
              <a:ext uri="{FF2B5EF4-FFF2-40B4-BE49-F238E27FC236}">
                <a16:creationId xmlns:a16="http://schemas.microsoft.com/office/drawing/2014/main" id="{805E0FE2-9657-4A50-962C-24D14091FE71}"/>
              </a:ext>
            </a:extLst>
          </p:cNvPr>
          <p:cNvSpPr>
            <a:spLocks noGrp="1"/>
          </p:cNvSpPr>
          <p:nvPr>
            <p:ph idx="21" hasCustomPrompt="1"/>
          </p:nvPr>
        </p:nvSpPr>
        <p:spPr>
          <a:xfrm>
            <a:off x="6444457" y="4498024"/>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39" name="Espace réservé pour une image  28">
            <a:extLst>
              <a:ext uri="{FF2B5EF4-FFF2-40B4-BE49-F238E27FC236}">
                <a16:creationId xmlns:a16="http://schemas.microsoft.com/office/drawing/2014/main" id="{6020E95B-1469-4186-A773-57DB0A7C6892}"/>
              </a:ext>
            </a:extLst>
          </p:cNvPr>
          <p:cNvSpPr>
            <a:spLocks noGrp="1"/>
          </p:cNvSpPr>
          <p:nvPr>
            <p:ph type="pic" sz="quarter" idx="22" hasCustomPrompt="1"/>
          </p:nvPr>
        </p:nvSpPr>
        <p:spPr>
          <a:xfrm>
            <a:off x="5176044" y="4498635"/>
            <a:ext cx="1065212" cy="1054100"/>
          </a:xfrm>
        </p:spPr>
        <p:txBody>
          <a:bodyPr anchor="ctr" anchorCtr="0">
            <a:noAutofit/>
          </a:bodyPr>
          <a:lstStyle>
            <a:lvl1pPr marL="0" indent="0" algn="ctr">
              <a:buNone/>
              <a:defRPr/>
            </a:lvl1pPr>
          </a:lstStyle>
          <a:p>
            <a:r>
              <a:rPr lang="fr-FR" dirty="0"/>
              <a:t>Photo</a:t>
            </a:r>
          </a:p>
        </p:txBody>
      </p:sp>
    </p:spTree>
    <p:extLst>
      <p:ext uri="{BB962C8B-B14F-4D97-AF65-F5344CB8AC3E}">
        <p14:creationId xmlns:p14="http://schemas.microsoft.com/office/powerpoint/2010/main" val="2480742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D15C31F0-A6CD-4D73-B9D9-845C8C3BE1E8}"/>
              </a:ext>
            </a:extLst>
          </p:cNvPr>
          <p:cNvGraphicFramePr>
            <a:graphicFrameLocks noChangeAspect="1"/>
          </p:cNvGraphicFramePr>
          <p:nvPr userDrawn="1">
            <p:custDataLst>
              <p:tags r:id="rId1"/>
            </p:custDataLst>
            <p:extLst>
              <p:ext uri="{D42A27DB-BD31-4B8C-83A1-F6EECF244321}">
                <p14:modId xmlns:p14="http://schemas.microsoft.com/office/powerpoint/2010/main" val="955727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7" name="Objet 6" hidden="1">
                        <a:extLst>
                          <a:ext uri="{FF2B5EF4-FFF2-40B4-BE49-F238E27FC236}">
                            <a16:creationId xmlns:a16="http://schemas.microsoft.com/office/drawing/2014/main" id="{D15C31F0-A6CD-4D73-B9D9-845C8C3BE1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Image 8">
            <a:extLst>
              <a:ext uri="{FF2B5EF4-FFF2-40B4-BE49-F238E27FC236}">
                <a16:creationId xmlns:a16="http://schemas.microsoft.com/office/drawing/2014/main" id="{699F0999-35BF-416C-AF28-634CB1733D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624" y="0"/>
            <a:ext cx="9700752" cy="6858000"/>
          </a:xfrm>
          <a:prstGeom prst="rect">
            <a:avLst/>
          </a:prstGeom>
        </p:spPr>
      </p:pic>
      <p:pic>
        <p:nvPicPr>
          <p:cNvPr id="22" name="Image 21">
            <a:extLst>
              <a:ext uri="{FF2B5EF4-FFF2-40B4-BE49-F238E27FC236}">
                <a16:creationId xmlns:a16="http://schemas.microsoft.com/office/drawing/2014/main" id="{0170B4C8-E152-4264-921B-968B07870A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664047" y="5987562"/>
            <a:ext cx="1572954" cy="655814"/>
          </a:xfrm>
          <a:prstGeom prst="rect">
            <a:avLst/>
          </a:prstGeom>
        </p:spPr>
      </p:pic>
      <p:pic>
        <p:nvPicPr>
          <p:cNvPr id="30" name="Image 29">
            <a:extLst>
              <a:ext uri="{FF2B5EF4-FFF2-40B4-BE49-F238E27FC236}">
                <a16:creationId xmlns:a16="http://schemas.microsoft.com/office/drawing/2014/main" id="{353A11C9-033D-49D1-965F-8D0830B055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60556" y="6019419"/>
            <a:ext cx="1159699" cy="385131"/>
          </a:xfrm>
          <a:prstGeom prst="rect">
            <a:avLst/>
          </a:prstGeom>
        </p:spPr>
      </p:pic>
      <p:sp>
        <p:nvSpPr>
          <p:cNvPr id="13" name="Espace réservé du texte 2">
            <a:extLst>
              <a:ext uri="{FF2B5EF4-FFF2-40B4-BE49-F238E27FC236}">
                <a16:creationId xmlns:a16="http://schemas.microsoft.com/office/drawing/2014/main" id="{8CAB2A0F-BAF2-482B-8D81-56F80D2EDB6E}"/>
              </a:ext>
            </a:extLst>
          </p:cNvPr>
          <p:cNvSpPr>
            <a:spLocks noGrp="1"/>
          </p:cNvSpPr>
          <p:nvPr>
            <p:ph type="body" sz="quarter" idx="10" hasCustomPrompt="1"/>
          </p:nvPr>
        </p:nvSpPr>
        <p:spPr>
          <a:xfrm rot="20904430">
            <a:off x="1643090" y="2256780"/>
            <a:ext cx="5886903" cy="895350"/>
          </a:xfrm>
          <a:prstGeom prst="rect">
            <a:avLst/>
          </a:prstGeom>
        </p:spPr>
        <p:txBody>
          <a:bodyPr/>
          <a:lstStyle>
            <a:lvl1pPr marL="0" indent="0">
              <a:buNone/>
              <a:defRPr sz="4333" b="1" cap="all" baseline="0">
                <a:solidFill>
                  <a:schemeClr val="bg1"/>
                </a:solidFill>
                <a:latin typeface="Arial" panose="020B0604020202020204" pitchFamily="34" charset="0"/>
                <a:cs typeface="Arial" panose="020B0604020202020204" pitchFamily="34" charset="0"/>
              </a:defRPr>
            </a:lvl1pPr>
          </a:lstStyle>
          <a:p>
            <a:pPr lvl="0"/>
            <a:r>
              <a:rPr lang="fr-FR" dirty="0"/>
              <a:t>Partie X</a:t>
            </a:r>
          </a:p>
        </p:txBody>
      </p:sp>
      <p:sp>
        <p:nvSpPr>
          <p:cNvPr id="14" name="Espace réservé du texte 4">
            <a:extLst>
              <a:ext uri="{FF2B5EF4-FFF2-40B4-BE49-F238E27FC236}">
                <a16:creationId xmlns:a16="http://schemas.microsoft.com/office/drawing/2014/main" id="{F0FDFA80-0546-4C2B-9E85-B579880B6C7D}"/>
              </a:ext>
            </a:extLst>
          </p:cNvPr>
          <p:cNvSpPr>
            <a:spLocks noGrp="1"/>
          </p:cNvSpPr>
          <p:nvPr>
            <p:ph type="body" sz="quarter" idx="11" hasCustomPrompt="1"/>
          </p:nvPr>
        </p:nvSpPr>
        <p:spPr>
          <a:xfrm rot="20913365">
            <a:off x="1976041" y="3305176"/>
            <a:ext cx="5850731" cy="1438275"/>
          </a:xfrm>
          <a:prstGeom prst="rect">
            <a:avLst/>
          </a:prstGeom>
        </p:spPr>
        <p:txBody>
          <a:bodyPr/>
          <a:lstStyle>
            <a:lvl1pPr marL="0" indent="0">
              <a:buNone/>
              <a:defRPr sz="2167" cap="all" baseline="0">
                <a:solidFill>
                  <a:schemeClr val="bg1"/>
                </a:solidFill>
                <a:latin typeface="Arial" panose="020B0604020202020204" pitchFamily="34" charset="0"/>
                <a:cs typeface="Arial" panose="020B0604020202020204" pitchFamily="34" charset="0"/>
              </a:defRPr>
            </a:lvl1pPr>
            <a:lvl2pPr marL="495285" indent="0">
              <a:buNone/>
              <a:defRPr sz="1733">
                <a:solidFill>
                  <a:schemeClr val="bg1"/>
                </a:solidFill>
              </a:defRPr>
            </a:lvl2pPr>
            <a:lvl3pPr marL="990570" indent="0">
              <a:buNone/>
              <a:defRPr sz="1733">
                <a:solidFill>
                  <a:schemeClr val="bg1"/>
                </a:solidFill>
              </a:defRPr>
            </a:lvl3pPr>
            <a:lvl4pPr marL="1485854" indent="0">
              <a:buNone/>
              <a:defRPr sz="1733">
                <a:solidFill>
                  <a:schemeClr val="bg1"/>
                </a:solidFill>
              </a:defRPr>
            </a:lvl4pPr>
            <a:lvl5pPr marL="1981139" indent="0">
              <a:buNone/>
              <a:defRPr sz="1733">
                <a:solidFill>
                  <a:schemeClr val="bg1"/>
                </a:solidFill>
              </a:defRPr>
            </a:lvl5pPr>
          </a:lstStyle>
          <a:p>
            <a:pPr lvl="0"/>
            <a:r>
              <a:rPr lang="fr-FR" dirty="0"/>
              <a:t>Titre du chapitre</a:t>
            </a:r>
          </a:p>
        </p:txBody>
      </p:sp>
    </p:spTree>
    <p:extLst>
      <p:ext uri="{BB962C8B-B14F-4D97-AF65-F5344CB8AC3E}">
        <p14:creationId xmlns:p14="http://schemas.microsoft.com/office/powerpoint/2010/main" val="4081089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rties">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6CE2DC76-01B4-42C7-8E40-EE9A2175D91E}"/>
              </a:ext>
            </a:extLst>
          </p:cNvPr>
          <p:cNvGraphicFramePr>
            <a:graphicFrameLocks noChangeAspect="1"/>
          </p:cNvGraphicFramePr>
          <p:nvPr userDrawn="1">
            <p:custDataLst>
              <p:tags r:id="rId1"/>
            </p:custDataLst>
            <p:extLst>
              <p:ext uri="{D42A27DB-BD31-4B8C-83A1-F6EECF244321}">
                <p14:modId xmlns:p14="http://schemas.microsoft.com/office/powerpoint/2010/main" val="2054766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7" name="Objet 6" hidden="1">
                        <a:extLst>
                          <a:ext uri="{FF2B5EF4-FFF2-40B4-BE49-F238E27FC236}">
                            <a16:creationId xmlns:a16="http://schemas.microsoft.com/office/drawing/2014/main" id="{6CE2DC76-01B4-42C7-8E40-EE9A2175D9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Espace réservé du pied de page 4">
            <a:extLst>
              <a:ext uri="{FF2B5EF4-FFF2-40B4-BE49-F238E27FC236}">
                <a16:creationId xmlns:a16="http://schemas.microsoft.com/office/drawing/2014/main" id="{8BCDFCA5-533D-4C3A-BAE7-1FB6D9B4C50A}"/>
              </a:ext>
            </a:extLst>
          </p:cNvPr>
          <p:cNvSpPr>
            <a:spLocks noGrp="1"/>
          </p:cNvSpPr>
          <p:nvPr>
            <p:ph type="ftr" sz="quarter" idx="11"/>
          </p:nvPr>
        </p:nvSpPr>
        <p:spPr/>
        <p:txBody>
          <a:bodyPr/>
          <a:lstStyle/>
          <a:p>
            <a:r>
              <a:rPr lang="fr-FR"/>
              <a:t>Client - Mission – Date /</a:t>
            </a:r>
          </a:p>
        </p:txBody>
      </p:sp>
      <p:sp>
        <p:nvSpPr>
          <p:cNvPr id="8" name="Espace réservé du texte 6">
            <a:extLst>
              <a:ext uri="{FF2B5EF4-FFF2-40B4-BE49-F238E27FC236}">
                <a16:creationId xmlns:a16="http://schemas.microsoft.com/office/drawing/2014/main" id="{7CE050A1-2E6D-4B78-982D-4977FE35FA87}"/>
              </a:ext>
            </a:extLst>
          </p:cNvPr>
          <p:cNvSpPr>
            <a:spLocks noGrp="1"/>
          </p:cNvSpPr>
          <p:nvPr>
            <p:ph type="body" sz="quarter" idx="10" hasCustomPrompt="1"/>
          </p:nvPr>
        </p:nvSpPr>
        <p:spPr>
          <a:xfrm>
            <a:off x="536575" y="1533525"/>
            <a:ext cx="306174" cy="664797"/>
          </a:xfrm>
          <a:prstGeom prst="rect">
            <a:avLst/>
          </a:prstGeom>
        </p:spPr>
        <p:txBody>
          <a:bodyPr wrap="none"/>
          <a:lstStyle>
            <a:lvl1pPr marL="0" indent="0">
              <a:buNone/>
              <a:defRPr sz="4800">
                <a:solidFill>
                  <a:schemeClr val="bg2">
                    <a:lumMod val="75000"/>
                  </a:schemeClr>
                </a:solidFill>
                <a:latin typeface="+mn-lt"/>
                <a:cs typeface="Arial" panose="020B0604020202020204" pitchFamily="34" charset="0"/>
              </a:defRPr>
            </a:lvl1pPr>
          </a:lstStyle>
          <a:p>
            <a:pPr lvl="0"/>
            <a:r>
              <a:rPr lang="fr-FR" dirty="0"/>
              <a:t>#</a:t>
            </a:r>
          </a:p>
        </p:txBody>
      </p:sp>
      <p:pic>
        <p:nvPicPr>
          <p:cNvPr id="9" name="Picture 5" descr="icones-couleur.png">
            <a:extLst>
              <a:ext uri="{FF2B5EF4-FFF2-40B4-BE49-F238E27FC236}">
                <a16:creationId xmlns:a16="http://schemas.microsoft.com/office/drawing/2014/main" id="{56E10B5B-C268-4E49-B8BE-48000FBA6A9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238250" y="1689414"/>
            <a:ext cx="1895475" cy="3559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texte 11">
            <a:extLst>
              <a:ext uri="{FF2B5EF4-FFF2-40B4-BE49-F238E27FC236}">
                <a16:creationId xmlns:a16="http://schemas.microsoft.com/office/drawing/2014/main" id="{D8AED529-A350-4F57-96CE-D223917DD976}"/>
              </a:ext>
            </a:extLst>
          </p:cNvPr>
          <p:cNvSpPr>
            <a:spLocks noGrp="1"/>
          </p:cNvSpPr>
          <p:nvPr>
            <p:ph type="body" sz="quarter" idx="13" hasCustomPrompt="1"/>
          </p:nvPr>
        </p:nvSpPr>
        <p:spPr>
          <a:xfrm>
            <a:off x="536575" y="2324100"/>
            <a:ext cx="4787900" cy="950517"/>
          </a:xfrm>
          <a:prstGeom prst="rect">
            <a:avLst/>
          </a:prstGeom>
        </p:spPr>
        <p:txBody>
          <a:bodyPr/>
          <a:lstStyle>
            <a:lvl1pPr marL="542925" indent="-542925">
              <a:buClr>
                <a:schemeClr val="accent2"/>
              </a:buClr>
              <a:buFont typeface="+mj-lt"/>
              <a:buAutoNum type="alphaUcPeriod"/>
              <a:defRPr sz="3600" baseline="0">
                <a:solidFill>
                  <a:srgbClr val="009FE3"/>
                </a:solidFill>
                <a:latin typeface="+mn-lt"/>
                <a:cs typeface="Arial" panose="020B0604020202020204" pitchFamily="34" charset="0"/>
              </a:defRPr>
            </a:lvl1pPr>
            <a:lvl2pPr marL="990600" indent="-428625">
              <a:buClr>
                <a:schemeClr val="accent2"/>
              </a:buClr>
              <a:buFont typeface="+mj-lt"/>
              <a:buAutoNum type="alphaLcPeriod"/>
              <a:defRPr sz="2800">
                <a:solidFill>
                  <a:schemeClr val="accent2"/>
                </a:solidFill>
              </a:defRPr>
            </a:lvl2pPr>
            <a:lvl3pPr marL="990519" indent="0">
              <a:buNone/>
              <a:defRPr sz="4333"/>
            </a:lvl3pPr>
            <a:lvl4pPr marL="1485780" indent="0">
              <a:buNone/>
              <a:defRPr sz="4333"/>
            </a:lvl4pPr>
            <a:lvl5pPr marL="1981040" indent="0">
              <a:buNone/>
              <a:defRPr sz="4333"/>
            </a:lvl5pPr>
          </a:lstStyle>
          <a:p>
            <a:pPr lvl="0"/>
            <a:r>
              <a:rPr lang="fr-FR" dirty="0" err="1">
                <a:latin typeface="Arial" panose="020B0604020202020204" pitchFamily="34" charset="0"/>
                <a:cs typeface="Arial" panose="020B0604020202020204" pitchFamily="34" charset="0"/>
              </a:rPr>
              <a:t>Level</a:t>
            </a:r>
            <a:r>
              <a:rPr lang="fr-FR" dirty="0">
                <a:latin typeface="Arial" panose="020B0604020202020204" pitchFamily="34" charset="0"/>
                <a:cs typeface="Arial" panose="020B0604020202020204" pitchFamily="34" charset="0"/>
              </a:rPr>
              <a:t> 1</a:t>
            </a:r>
          </a:p>
          <a:p>
            <a:pPr lvl="1"/>
            <a:r>
              <a:rPr lang="fr-FR" dirty="0" err="1">
                <a:latin typeface="Arial" panose="020B0604020202020204" pitchFamily="34" charset="0"/>
                <a:cs typeface="Arial" panose="020B0604020202020204" pitchFamily="34" charset="0"/>
              </a:rPr>
              <a:t>Level</a:t>
            </a:r>
            <a:r>
              <a:rPr lang="fr-FR" dirty="0">
                <a:latin typeface="Arial" panose="020B0604020202020204" pitchFamily="34" charset="0"/>
                <a:cs typeface="Arial" panose="020B0604020202020204" pitchFamily="34" charset="0"/>
              </a:rPr>
              <a:t> 2</a:t>
            </a:r>
            <a:endParaRPr lang="fr-FR" dirty="0"/>
          </a:p>
        </p:txBody>
      </p:sp>
      <p:sp>
        <p:nvSpPr>
          <p:cNvPr id="12" name="Espace réservé du numéro de diapositive 5">
            <a:extLst>
              <a:ext uri="{FF2B5EF4-FFF2-40B4-BE49-F238E27FC236}">
                <a16:creationId xmlns:a16="http://schemas.microsoft.com/office/drawing/2014/main" id="{7E3A5DAD-F738-4D23-A1A2-16E007F21FC9}"/>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
        <p:nvSpPr>
          <p:cNvPr id="13" name="Forme libre : forme 12">
            <a:extLst>
              <a:ext uri="{FF2B5EF4-FFF2-40B4-BE49-F238E27FC236}">
                <a16:creationId xmlns:a16="http://schemas.microsoft.com/office/drawing/2014/main" id="{2B0A232B-5D4C-4BBC-A432-6D03567F2250}"/>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3242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oints clés partie">
    <p:bg>
      <p:bgPr>
        <a:solidFill>
          <a:schemeClr val="bg1"/>
        </a:solidFill>
        <a:effectLst/>
      </p:bgPr>
    </p:bg>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77AF90CE-2E8A-4E8B-82E7-7A223778FE68}"/>
              </a:ext>
            </a:extLst>
          </p:cNvPr>
          <p:cNvGraphicFramePr>
            <a:graphicFrameLocks noChangeAspect="1"/>
          </p:cNvGraphicFramePr>
          <p:nvPr userDrawn="1">
            <p:custDataLst>
              <p:tags r:id="rId1"/>
            </p:custDataLst>
            <p:extLst>
              <p:ext uri="{D42A27DB-BD31-4B8C-83A1-F6EECF244321}">
                <p14:modId xmlns:p14="http://schemas.microsoft.com/office/powerpoint/2010/main" val="2490052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2" name="Objet 1" hidden="1">
                        <a:extLst>
                          <a:ext uri="{FF2B5EF4-FFF2-40B4-BE49-F238E27FC236}">
                            <a16:creationId xmlns:a16="http://schemas.microsoft.com/office/drawing/2014/main" id="{77AF90CE-2E8A-4E8B-82E7-7A223778FE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0E3B48-4227-4FAF-B3E0-D94A1CAD37F7}"/>
              </a:ext>
            </a:extLst>
          </p:cNvPr>
          <p:cNvSpPr/>
          <p:nvPr userDrawn="1"/>
        </p:nvSpPr>
        <p:spPr>
          <a:xfrm>
            <a:off x="445771" y="923925"/>
            <a:ext cx="9063990" cy="565785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a:p>
        </p:txBody>
      </p:sp>
      <p:sp>
        <p:nvSpPr>
          <p:cNvPr id="13" name="Espace réservé du texte 12"/>
          <p:cNvSpPr>
            <a:spLocks noGrp="1"/>
          </p:cNvSpPr>
          <p:nvPr>
            <p:ph type="body" sz="quarter" idx="11" hasCustomPrompt="1"/>
          </p:nvPr>
        </p:nvSpPr>
        <p:spPr>
          <a:xfrm>
            <a:off x="660399" y="1323976"/>
            <a:ext cx="4024313" cy="276999"/>
          </a:xfrm>
          <a:prstGeom prst="rect">
            <a:avLst/>
          </a:prstGeom>
        </p:spPr>
        <p:txBody>
          <a:bodyPr/>
          <a:lstStyle>
            <a:lvl1pPr marL="0" indent="0">
              <a:buNone/>
              <a:defRPr sz="2000" b="1" cap="all" baseline="0">
                <a:solidFill>
                  <a:srgbClr val="009FE3"/>
                </a:solidFill>
                <a:latin typeface="+mn-lt"/>
                <a:cs typeface="Arial" panose="020B0604020202020204" pitchFamily="34" charset="0"/>
              </a:defRPr>
            </a:lvl1pPr>
          </a:lstStyle>
          <a:p>
            <a:pPr lvl="0"/>
            <a:r>
              <a:rPr lang="fr-FR" dirty="0">
                <a:latin typeface="Arial" panose="020B0604020202020204" pitchFamily="34" charset="0"/>
                <a:cs typeface="Arial" panose="020B0604020202020204" pitchFamily="34" charset="0"/>
              </a:rPr>
              <a:t>POINTS CLES partie X</a:t>
            </a:r>
            <a:endParaRPr lang="fr-FR" dirty="0"/>
          </a:p>
        </p:txBody>
      </p:sp>
      <p:sp>
        <p:nvSpPr>
          <p:cNvPr id="15" name="Espace réservé du texte 14"/>
          <p:cNvSpPr>
            <a:spLocks noGrp="1"/>
          </p:cNvSpPr>
          <p:nvPr>
            <p:ph type="body" sz="quarter" idx="12" hasCustomPrompt="1"/>
          </p:nvPr>
        </p:nvSpPr>
        <p:spPr>
          <a:xfrm>
            <a:off x="660399" y="1971676"/>
            <a:ext cx="4024313" cy="946926"/>
          </a:xfrm>
          <a:prstGeom prst="rect">
            <a:avLst/>
          </a:prstGeom>
        </p:spPr>
        <p:txBody>
          <a:bodyPr/>
          <a:lstStyle>
            <a:lvl1pPr marL="0" marR="0" indent="0" algn="l" defTabSz="990570" rtl="0" eaLnBrk="1" fontAlgn="auto" latinLnBrk="0" hangingPunct="1">
              <a:lnSpc>
                <a:spcPct val="90000"/>
              </a:lnSpc>
              <a:spcBef>
                <a:spcPts val="1083"/>
              </a:spcBef>
              <a:spcAft>
                <a:spcPts val="0"/>
              </a:spcAft>
              <a:buClrTx/>
              <a:buSzTx/>
              <a:buFont typeface="Arial" panose="020B0604020202020204" pitchFamily="34" charset="0"/>
              <a:buNone/>
              <a:tabLst/>
              <a:defRPr sz="1600" baseline="0">
                <a:solidFill>
                  <a:srgbClr val="009FE3"/>
                </a:solidFill>
                <a:latin typeface="+mn-lt"/>
                <a:cs typeface="Arial" panose="020B0604020202020204" pitchFamily="34" charset="0"/>
              </a:defRPr>
            </a:lvl1pPr>
          </a:lstStyle>
          <a:p>
            <a:pPr marL="0" marR="0" lvl="0" indent="0" algn="l"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lang="fr-FR" dirty="0"/>
              <a:t>Bla </a:t>
            </a:r>
            <a:r>
              <a:rPr lang="fr-FR" dirty="0" err="1"/>
              <a:t>Bla</a:t>
            </a:r>
            <a:r>
              <a:rPr lang="fr-FR" dirty="0"/>
              <a:t> </a:t>
            </a:r>
            <a:r>
              <a:rPr lang="fr-FR" dirty="0" err="1"/>
              <a:t>Bla</a:t>
            </a:r>
            <a:r>
              <a:rPr lang="fr-FR" dirty="0"/>
              <a:t> </a:t>
            </a:r>
          </a:p>
          <a:p>
            <a:pPr marL="0" marR="0" lvl="0" indent="0" algn="l"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endParaRPr lang="fr-FR" dirty="0"/>
          </a:p>
          <a:p>
            <a:pPr lvl="0"/>
            <a:endParaRPr lang="fr-FR" dirty="0"/>
          </a:p>
        </p:txBody>
      </p:sp>
      <p:sp>
        <p:nvSpPr>
          <p:cNvPr id="10" name="Espace réservé du pied de page 4">
            <a:extLst>
              <a:ext uri="{FF2B5EF4-FFF2-40B4-BE49-F238E27FC236}">
                <a16:creationId xmlns:a16="http://schemas.microsoft.com/office/drawing/2014/main" id="{606B8F48-B229-4A42-8B51-70044558513F}"/>
              </a:ext>
            </a:extLst>
          </p:cNvPr>
          <p:cNvSpPr>
            <a:spLocks noGrp="1"/>
          </p:cNvSpPr>
          <p:nvPr>
            <p:ph type="ftr" sz="quarter" idx="15"/>
          </p:nvPr>
        </p:nvSpPr>
        <p:spPr>
          <a:xfrm>
            <a:off x="7811924" y="319282"/>
            <a:ext cx="1336904" cy="161583"/>
          </a:xfrm>
        </p:spPr>
        <p:txBody>
          <a:bodyPr/>
          <a:lstStyle/>
          <a:p>
            <a:r>
              <a:rPr lang="fr-FR"/>
              <a:t>Client - Mission – Date /</a:t>
            </a:r>
          </a:p>
        </p:txBody>
      </p:sp>
      <p:sp>
        <p:nvSpPr>
          <p:cNvPr id="12" name="Espace réservé du numéro de diapositive 5">
            <a:extLst>
              <a:ext uri="{FF2B5EF4-FFF2-40B4-BE49-F238E27FC236}">
                <a16:creationId xmlns:a16="http://schemas.microsoft.com/office/drawing/2014/main" id="{60070F1F-7460-4FDC-B660-492C7670CA06}"/>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
        <p:nvSpPr>
          <p:cNvPr id="14" name="Espace réservé du contenu 2">
            <a:extLst>
              <a:ext uri="{FF2B5EF4-FFF2-40B4-BE49-F238E27FC236}">
                <a16:creationId xmlns:a16="http://schemas.microsoft.com/office/drawing/2014/main" id="{81D9C864-CFFD-4E1F-BA55-322342247B3C}"/>
              </a:ext>
            </a:extLst>
          </p:cNvPr>
          <p:cNvSpPr>
            <a:spLocks noGrp="1"/>
          </p:cNvSpPr>
          <p:nvPr>
            <p:ph sz="half" idx="1"/>
          </p:nvPr>
        </p:nvSpPr>
        <p:spPr>
          <a:xfrm>
            <a:off x="660399" y="3537396"/>
            <a:ext cx="3964009" cy="451919"/>
          </a:xfrm>
        </p:spPr>
        <p:txBody>
          <a:bodyPr/>
          <a:lstStyle>
            <a:lvl1pPr>
              <a:defRPr sz="1400"/>
            </a:lvl1pPr>
            <a:lvl2pPr>
              <a:defRPr sz="1400"/>
            </a:lvl2pPr>
          </a:lstStyle>
          <a:p>
            <a:pPr lvl="0"/>
            <a:r>
              <a:rPr lang="fr-FR" dirty="0"/>
              <a:t>Cliquez pour modifier les styles du texte du masque</a:t>
            </a:r>
          </a:p>
          <a:p>
            <a:pPr lvl="1"/>
            <a:r>
              <a:rPr lang="fr-FR" dirty="0"/>
              <a:t>Deuxième niveau</a:t>
            </a:r>
          </a:p>
        </p:txBody>
      </p:sp>
      <p:sp>
        <p:nvSpPr>
          <p:cNvPr id="16" name="Espace réservé du contenu 3">
            <a:extLst>
              <a:ext uri="{FF2B5EF4-FFF2-40B4-BE49-F238E27FC236}">
                <a16:creationId xmlns:a16="http://schemas.microsoft.com/office/drawing/2014/main" id="{196ADAC7-7D44-4905-8FCE-B8684C760E9E}"/>
              </a:ext>
            </a:extLst>
          </p:cNvPr>
          <p:cNvSpPr>
            <a:spLocks noGrp="1"/>
          </p:cNvSpPr>
          <p:nvPr>
            <p:ph sz="half" idx="2"/>
          </p:nvPr>
        </p:nvSpPr>
        <p:spPr>
          <a:xfrm>
            <a:off x="5332391" y="3537396"/>
            <a:ext cx="3964009" cy="451919"/>
          </a:xfrm>
        </p:spPr>
        <p:txBody>
          <a:bodyPr/>
          <a:lstStyle>
            <a:lvl1pPr>
              <a:defRPr sz="1400"/>
            </a:lvl1pPr>
            <a:lvl2pPr>
              <a:defRPr sz="1400"/>
            </a:lvl2pPr>
          </a:lstStyle>
          <a:p>
            <a:pPr lvl="0"/>
            <a:r>
              <a:rPr lang="fr-FR" dirty="0"/>
              <a:t>Cliquez pour modifier les styles du texte du masque</a:t>
            </a:r>
          </a:p>
          <a:p>
            <a:pPr lvl="1"/>
            <a:r>
              <a:rPr lang="fr-FR" dirty="0"/>
              <a:t>Deuxième niveau</a:t>
            </a:r>
          </a:p>
        </p:txBody>
      </p:sp>
      <p:pic>
        <p:nvPicPr>
          <p:cNvPr id="17" name="Image 24" descr="icone-main2.png">
            <a:extLst>
              <a:ext uri="{FF2B5EF4-FFF2-40B4-BE49-F238E27FC236}">
                <a16:creationId xmlns:a16="http://schemas.microsoft.com/office/drawing/2014/main" id="{7437DC14-B20F-4AFA-83B1-ADFBE7AAE1B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6877050" y="1249363"/>
            <a:ext cx="1762125" cy="178457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60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ttre de mission">
    <p:spTree>
      <p:nvGrpSpPr>
        <p:cNvPr id="1" name=""/>
        <p:cNvGrpSpPr/>
        <p:nvPr/>
      </p:nvGrpSpPr>
      <p:grpSpPr>
        <a:xfrm>
          <a:off x="0" y="0"/>
          <a:ext cx="0" cy="0"/>
          <a:chOff x="0" y="0"/>
          <a:chExt cx="0" cy="0"/>
        </a:xfrm>
      </p:grpSpPr>
      <p:graphicFrame>
        <p:nvGraphicFramePr>
          <p:cNvPr id="9" name="Objet 8" hidden="1">
            <a:extLst>
              <a:ext uri="{FF2B5EF4-FFF2-40B4-BE49-F238E27FC236}">
                <a16:creationId xmlns:a16="http://schemas.microsoft.com/office/drawing/2014/main" id="{1590A83C-8D2C-4301-B233-0F989D1D84E1}"/>
              </a:ext>
            </a:extLst>
          </p:cNvPr>
          <p:cNvGraphicFramePr>
            <a:graphicFrameLocks noChangeAspect="1"/>
          </p:cNvGraphicFramePr>
          <p:nvPr userDrawn="1">
            <p:custDataLst>
              <p:tags r:id="rId1"/>
            </p:custDataLst>
            <p:extLst>
              <p:ext uri="{D42A27DB-BD31-4B8C-83A1-F6EECF244321}">
                <p14:modId xmlns:p14="http://schemas.microsoft.com/office/powerpoint/2010/main" val="1729201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84" imgH="384" progId="TCLayout.ActiveDocument.1">
                  <p:embed/>
                </p:oleObj>
              </mc:Choice>
              <mc:Fallback>
                <p:oleObj name="Diapositive think-cell" r:id="rId4" imgW="384"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CF143F1-78DC-4F22-A2B1-FF93555F0FD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2400" b="1" i="0" baseline="0" dirty="0">
              <a:latin typeface="Calibri Light" panose="020F0302020204030204" pitchFamily="34" charset="0"/>
              <a:ea typeface="+mj-ea"/>
              <a:cs typeface="+mj-cs"/>
              <a:sym typeface="Calibri Light" panose="020F0302020204030204" pitchFamily="34" charset="0"/>
            </a:endParaRPr>
          </a:p>
        </p:txBody>
      </p:sp>
      <p:sp>
        <p:nvSpPr>
          <p:cNvPr id="7" name="Rectangle 6">
            <a:extLst>
              <a:ext uri="{FF2B5EF4-FFF2-40B4-BE49-F238E27FC236}">
                <a16:creationId xmlns:a16="http://schemas.microsoft.com/office/drawing/2014/main" id="{214E236A-673E-495B-8462-13F4D6AC9F7F}"/>
              </a:ext>
            </a:extLst>
          </p:cNvPr>
          <p:cNvSpPr/>
          <p:nvPr userDrawn="1"/>
        </p:nvSpPr>
        <p:spPr>
          <a:xfrm>
            <a:off x="445771" y="923925"/>
            <a:ext cx="9063990" cy="565785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a:p>
        </p:txBody>
      </p:sp>
      <p:sp>
        <p:nvSpPr>
          <p:cNvPr id="3" name="Espace réservé du contenu 2">
            <a:extLst>
              <a:ext uri="{FF2B5EF4-FFF2-40B4-BE49-F238E27FC236}">
                <a16:creationId xmlns:a16="http://schemas.microsoft.com/office/drawing/2014/main" id="{6B9ED84F-B860-43B4-A419-6C361DAC5CD9}"/>
              </a:ext>
            </a:extLst>
          </p:cNvPr>
          <p:cNvSpPr>
            <a:spLocks noGrp="1"/>
          </p:cNvSpPr>
          <p:nvPr>
            <p:ph idx="1" hasCustomPrompt="1"/>
          </p:nvPr>
        </p:nvSpPr>
        <p:spPr>
          <a:xfrm>
            <a:off x="722472" y="1118281"/>
            <a:ext cx="8510588" cy="507318"/>
          </a:xfrm>
        </p:spPr>
        <p:txBody>
          <a:bodyPr/>
          <a:lstStyle>
            <a:lvl1pPr marL="0" indent="0" algn="just">
              <a:buNone/>
              <a:defRPr sz="1600" b="1">
                <a:solidFill>
                  <a:schemeClr val="accent2"/>
                </a:solidFill>
              </a:defRPr>
            </a:lvl1pPr>
            <a:lvl2pPr marL="0" indent="0" algn="just">
              <a:buNone/>
              <a:defRPr sz="1600"/>
            </a:lvl2pPr>
          </a:lstStyle>
          <a:p>
            <a:pPr lvl="0"/>
            <a:r>
              <a:rPr lang="fr-FR" dirty="0" err="1"/>
              <a:t>Level</a:t>
            </a:r>
            <a:r>
              <a:rPr lang="fr-FR" dirty="0"/>
              <a:t> 1</a:t>
            </a:r>
          </a:p>
          <a:p>
            <a:pPr lvl="1"/>
            <a:r>
              <a:rPr lang="fr-FR" dirty="0" err="1"/>
              <a:t>Level</a:t>
            </a:r>
            <a:r>
              <a:rPr lang="fr-FR" dirty="0"/>
              <a:t> 2</a:t>
            </a:r>
          </a:p>
        </p:txBody>
      </p:sp>
      <p:sp>
        <p:nvSpPr>
          <p:cNvPr id="5" name="Espace réservé du pied de page 4">
            <a:extLst>
              <a:ext uri="{FF2B5EF4-FFF2-40B4-BE49-F238E27FC236}">
                <a16:creationId xmlns:a16="http://schemas.microsoft.com/office/drawing/2014/main" id="{D04CC337-A089-4C98-A6B8-6743392FBF32}"/>
              </a:ext>
            </a:extLst>
          </p:cNvPr>
          <p:cNvSpPr>
            <a:spLocks noGrp="1"/>
          </p:cNvSpPr>
          <p:nvPr>
            <p:ph type="ftr" sz="quarter" idx="11"/>
          </p:nvPr>
        </p:nvSpPr>
        <p:spPr/>
        <p:txBody>
          <a:bodyPr/>
          <a:lstStyle/>
          <a:p>
            <a:r>
              <a:rPr lang="fr-FR"/>
              <a:t>Client - Mission – Date /</a:t>
            </a:r>
          </a:p>
        </p:txBody>
      </p:sp>
      <p:sp>
        <p:nvSpPr>
          <p:cNvPr id="10" name="Espace réservé du numéro de diapositive 5">
            <a:extLst>
              <a:ext uri="{FF2B5EF4-FFF2-40B4-BE49-F238E27FC236}">
                <a16:creationId xmlns:a16="http://schemas.microsoft.com/office/drawing/2014/main" id="{9852873E-D320-4639-9489-C9C6B824162B}"/>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Tree>
    <p:extLst>
      <p:ext uri="{BB962C8B-B14F-4D97-AF65-F5344CB8AC3E}">
        <p14:creationId xmlns:p14="http://schemas.microsoft.com/office/powerpoint/2010/main" val="20949128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graphicFrame>
        <p:nvGraphicFramePr>
          <p:cNvPr id="54" name="Objet 53" hidden="1">
            <a:extLst>
              <a:ext uri="{FF2B5EF4-FFF2-40B4-BE49-F238E27FC236}">
                <a16:creationId xmlns:a16="http://schemas.microsoft.com/office/drawing/2014/main" id="{9C3D1CC2-C666-4765-92B7-A4B87CFFAD28}"/>
              </a:ext>
            </a:extLst>
          </p:cNvPr>
          <p:cNvGraphicFramePr>
            <a:graphicFrameLocks noChangeAspect="1"/>
          </p:cNvGraphicFramePr>
          <p:nvPr userDrawn="1">
            <p:custDataLst>
              <p:tags r:id="rId1"/>
            </p:custDataLst>
            <p:extLst>
              <p:ext uri="{D42A27DB-BD31-4B8C-83A1-F6EECF244321}">
                <p14:modId xmlns:p14="http://schemas.microsoft.com/office/powerpoint/2010/main" val="2895409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54" name="Objet 53" hidden="1">
                        <a:extLst>
                          <a:ext uri="{FF2B5EF4-FFF2-40B4-BE49-F238E27FC236}">
                            <a16:creationId xmlns:a16="http://schemas.microsoft.com/office/drawing/2014/main" id="{9C3D1CC2-C666-4765-92B7-A4B87CFFAD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3" name="Rectangle 52">
            <a:extLst>
              <a:ext uri="{FF2B5EF4-FFF2-40B4-BE49-F238E27FC236}">
                <a16:creationId xmlns:a16="http://schemas.microsoft.com/office/drawing/2014/main" id="{9735AC7D-9C38-4CBA-BC54-B4D4BD9AB248}"/>
              </a:ext>
            </a:extLst>
          </p:cNvPr>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pic>
        <p:nvPicPr>
          <p:cNvPr id="2" name="Image 1">
            <a:extLst>
              <a:ext uri="{FF2B5EF4-FFF2-40B4-BE49-F238E27FC236}">
                <a16:creationId xmlns:a16="http://schemas.microsoft.com/office/drawing/2014/main" id="{9520C80A-3E69-480B-868A-B8546A1F7B52}"/>
              </a:ext>
            </a:extLst>
          </p:cNvPr>
          <p:cNvPicPr>
            <a:picLocks noChangeAspect="1"/>
          </p:cNvPicPr>
          <p:nvPr userDrawn="1"/>
        </p:nvPicPr>
        <p:blipFill>
          <a:blip r:embed="rId5"/>
          <a:stretch>
            <a:fillRect/>
          </a:stretch>
        </p:blipFill>
        <p:spPr>
          <a:xfrm>
            <a:off x="461583" y="1320276"/>
            <a:ext cx="2236354" cy="1893093"/>
          </a:xfrm>
          <a:prstGeom prst="rect">
            <a:avLst/>
          </a:prstGeom>
        </p:spPr>
      </p:pic>
      <p:grpSp>
        <p:nvGrpSpPr>
          <p:cNvPr id="3" name="Grouper 5">
            <a:extLst>
              <a:ext uri="{FF2B5EF4-FFF2-40B4-BE49-F238E27FC236}">
                <a16:creationId xmlns:a16="http://schemas.microsoft.com/office/drawing/2014/main" id="{E3D04B9C-79A2-4475-841E-1C546BCECCC5}"/>
              </a:ext>
            </a:extLst>
          </p:cNvPr>
          <p:cNvGrpSpPr/>
          <p:nvPr userDrawn="1"/>
        </p:nvGrpSpPr>
        <p:grpSpPr>
          <a:xfrm>
            <a:off x="3271062" y="4065319"/>
            <a:ext cx="2435225" cy="1072148"/>
            <a:chOff x="1473200" y="3897312"/>
            <a:chExt cx="2247900" cy="1072148"/>
          </a:xfrm>
        </p:grpSpPr>
        <p:sp>
          <p:nvSpPr>
            <p:cNvPr id="4" name="ZoneTexte 3">
              <a:extLst>
                <a:ext uri="{FF2B5EF4-FFF2-40B4-BE49-F238E27FC236}">
                  <a16:creationId xmlns:a16="http://schemas.microsoft.com/office/drawing/2014/main" id="{7E76DDD3-5DDC-4CB1-A274-BE49C4B4C463}"/>
                </a:ext>
              </a:extLst>
            </p:cNvPr>
            <p:cNvSpPr txBox="1"/>
            <p:nvPr userDrawn="1"/>
          </p:nvSpPr>
          <p:spPr>
            <a:xfrm>
              <a:off x="1825625" y="3897312"/>
              <a:ext cx="1895475" cy="492443"/>
            </a:xfrm>
            <a:prstGeom prst="rect">
              <a:avLst/>
            </a:prstGeom>
            <a:noFill/>
          </p:spPr>
          <p:txBody>
            <a:bodyPr wrap="square" rtlCol="0">
              <a:spAutoFit/>
            </a:bodyPr>
            <a:lstStyle/>
            <a:p>
              <a:r>
                <a:rPr lang="fr-FR" sz="1300" dirty="0">
                  <a:solidFill>
                    <a:schemeClr val="bg2">
                      <a:lumMod val="50000"/>
                    </a:schemeClr>
                  </a:solidFill>
                  <a:latin typeface="+mn-lt"/>
                </a:rPr>
                <a:t>70 Boulevard Magenta</a:t>
              </a:r>
              <a:r>
                <a:rPr lang="fr-FR" sz="1300" baseline="0" dirty="0">
                  <a:solidFill>
                    <a:schemeClr val="bg2">
                      <a:lumMod val="50000"/>
                    </a:schemeClr>
                  </a:solidFill>
                  <a:latin typeface="+mn-lt"/>
                </a:rPr>
                <a:t> </a:t>
              </a:r>
            </a:p>
            <a:p>
              <a:r>
                <a:rPr lang="fr-FR" sz="1300" baseline="0" dirty="0">
                  <a:solidFill>
                    <a:schemeClr val="bg2">
                      <a:lumMod val="50000"/>
                    </a:schemeClr>
                  </a:solidFill>
                  <a:latin typeface="+mn-lt"/>
                </a:rPr>
                <a:t>75010 Paris</a:t>
              </a:r>
              <a:endParaRPr lang="fr-FR" sz="1300" dirty="0">
                <a:solidFill>
                  <a:schemeClr val="bg2">
                    <a:lumMod val="50000"/>
                  </a:schemeClr>
                </a:solidFill>
                <a:latin typeface="+mn-lt"/>
              </a:endParaRPr>
            </a:p>
          </p:txBody>
        </p:sp>
        <p:sp>
          <p:nvSpPr>
            <p:cNvPr id="5" name="ZoneTexte 4">
              <a:extLst>
                <a:ext uri="{FF2B5EF4-FFF2-40B4-BE49-F238E27FC236}">
                  <a16:creationId xmlns:a16="http://schemas.microsoft.com/office/drawing/2014/main" id="{09FB88A7-43C5-42B1-92A4-E13D511595C3}"/>
                </a:ext>
              </a:extLst>
            </p:cNvPr>
            <p:cNvSpPr txBox="1"/>
            <p:nvPr userDrawn="1"/>
          </p:nvSpPr>
          <p:spPr>
            <a:xfrm>
              <a:off x="1825625" y="4348633"/>
              <a:ext cx="1895475" cy="292388"/>
            </a:xfrm>
            <a:prstGeom prst="rect">
              <a:avLst/>
            </a:prstGeom>
            <a:noFill/>
          </p:spPr>
          <p:txBody>
            <a:bodyPr wrap="square" rtlCol="0">
              <a:spAutoFit/>
            </a:bodyPr>
            <a:lstStyle/>
            <a:p>
              <a:r>
                <a:rPr lang="fr-FR" sz="1300" dirty="0">
                  <a:solidFill>
                    <a:schemeClr val="bg2">
                      <a:lumMod val="50000"/>
                    </a:schemeClr>
                  </a:solidFill>
                  <a:latin typeface="+mn-lt"/>
                </a:rPr>
                <a:t>01 48 96 71 99</a:t>
              </a:r>
            </a:p>
          </p:txBody>
        </p:sp>
        <p:sp>
          <p:nvSpPr>
            <p:cNvPr id="6" name="ZoneTexte 5">
              <a:extLst>
                <a:ext uri="{FF2B5EF4-FFF2-40B4-BE49-F238E27FC236}">
                  <a16:creationId xmlns:a16="http://schemas.microsoft.com/office/drawing/2014/main" id="{2153EE80-637D-4720-B2E9-0508DD6D8997}"/>
                </a:ext>
              </a:extLst>
            </p:cNvPr>
            <p:cNvSpPr txBox="1"/>
            <p:nvPr userDrawn="1"/>
          </p:nvSpPr>
          <p:spPr>
            <a:xfrm>
              <a:off x="1825625" y="4677072"/>
              <a:ext cx="1895475" cy="292388"/>
            </a:xfrm>
            <a:prstGeom prst="rect">
              <a:avLst/>
            </a:prstGeom>
            <a:noFill/>
          </p:spPr>
          <p:txBody>
            <a:bodyPr wrap="square" rtlCol="0">
              <a:spAutoFit/>
            </a:bodyPr>
            <a:lstStyle/>
            <a:p>
              <a:r>
                <a:rPr lang="fr-FR" sz="1300" dirty="0">
                  <a:solidFill>
                    <a:schemeClr val="bg2">
                      <a:lumMod val="50000"/>
                    </a:schemeClr>
                  </a:solidFill>
                  <a:latin typeface="+mn-lt"/>
                </a:rPr>
                <a:t>contact@jdsexperts.com</a:t>
              </a:r>
            </a:p>
          </p:txBody>
        </p:sp>
        <p:pic>
          <p:nvPicPr>
            <p:cNvPr id="7" name="Image 6">
              <a:extLst>
                <a:ext uri="{FF2B5EF4-FFF2-40B4-BE49-F238E27FC236}">
                  <a16:creationId xmlns:a16="http://schemas.microsoft.com/office/drawing/2014/main" id="{28350B35-548C-41D9-A7FB-6C1203BB4149}"/>
                </a:ext>
              </a:extLst>
            </p:cNvPr>
            <p:cNvPicPr>
              <a:picLocks noChangeAspect="1"/>
            </p:cNvPicPr>
            <p:nvPr userDrawn="1"/>
          </p:nvPicPr>
          <p:blipFill>
            <a:blip r:embed="rId6"/>
            <a:stretch>
              <a:fillRect/>
            </a:stretch>
          </p:blipFill>
          <p:spPr>
            <a:xfrm>
              <a:off x="1473200" y="4719082"/>
              <a:ext cx="330200" cy="190500"/>
            </a:xfrm>
            <a:prstGeom prst="rect">
              <a:avLst/>
            </a:prstGeom>
          </p:spPr>
        </p:pic>
        <p:pic>
          <p:nvPicPr>
            <p:cNvPr id="8" name="Image 7">
              <a:extLst>
                <a:ext uri="{FF2B5EF4-FFF2-40B4-BE49-F238E27FC236}">
                  <a16:creationId xmlns:a16="http://schemas.microsoft.com/office/drawing/2014/main" id="{7FDBD4A9-CD64-442B-AE17-B12280644639}"/>
                </a:ext>
              </a:extLst>
            </p:cNvPr>
            <p:cNvPicPr>
              <a:picLocks noChangeAspect="1"/>
            </p:cNvPicPr>
            <p:nvPr userDrawn="1"/>
          </p:nvPicPr>
          <p:blipFill>
            <a:blip r:embed="rId7"/>
            <a:stretch>
              <a:fillRect/>
            </a:stretch>
          </p:blipFill>
          <p:spPr>
            <a:xfrm>
              <a:off x="1511300" y="3944382"/>
              <a:ext cx="203200" cy="304800"/>
            </a:xfrm>
            <a:prstGeom prst="rect">
              <a:avLst/>
            </a:prstGeom>
          </p:spPr>
        </p:pic>
        <p:pic>
          <p:nvPicPr>
            <p:cNvPr id="9" name="Image 8">
              <a:extLst>
                <a:ext uri="{FF2B5EF4-FFF2-40B4-BE49-F238E27FC236}">
                  <a16:creationId xmlns:a16="http://schemas.microsoft.com/office/drawing/2014/main" id="{00FEDCDA-0E8B-478B-B524-0770373236F6}"/>
                </a:ext>
              </a:extLst>
            </p:cNvPr>
            <p:cNvPicPr>
              <a:picLocks noChangeAspect="1"/>
            </p:cNvPicPr>
            <p:nvPr userDrawn="1"/>
          </p:nvPicPr>
          <p:blipFill>
            <a:blip r:embed="rId8"/>
            <a:stretch>
              <a:fillRect/>
            </a:stretch>
          </p:blipFill>
          <p:spPr>
            <a:xfrm>
              <a:off x="1524000" y="4325382"/>
              <a:ext cx="177800" cy="304800"/>
            </a:xfrm>
            <a:prstGeom prst="rect">
              <a:avLst/>
            </a:prstGeom>
          </p:spPr>
        </p:pic>
      </p:grpSp>
      <p:sp>
        <p:nvSpPr>
          <p:cNvPr id="10" name="Rectangle 9">
            <a:extLst>
              <a:ext uri="{FF2B5EF4-FFF2-40B4-BE49-F238E27FC236}">
                <a16:creationId xmlns:a16="http://schemas.microsoft.com/office/drawing/2014/main" id="{80A38CCA-AFFD-445C-A98D-FBFB39773100}"/>
              </a:ext>
            </a:extLst>
          </p:cNvPr>
          <p:cNvSpPr>
            <a:spLocks/>
          </p:cNvSpPr>
          <p:nvPr userDrawn="1"/>
        </p:nvSpPr>
        <p:spPr bwMode="auto">
          <a:xfrm>
            <a:off x="6224004" y="-8731"/>
            <a:ext cx="3681996" cy="6875463"/>
          </a:xfrm>
          <a:prstGeom prst="rect">
            <a:avLst/>
          </a:prstGeom>
          <a:solidFill>
            <a:srgbClr val="EBEBEB"/>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9530" rIns="49530"/>
          <a:lstStyle/>
          <a:p>
            <a:pPr algn="l"/>
            <a:endParaRPr lang="fr-FR" altLang="fr-FR" sz="2275" dirty="0">
              <a:latin typeface="+mn-lt"/>
            </a:endParaRPr>
          </a:p>
        </p:txBody>
      </p:sp>
      <p:pic>
        <p:nvPicPr>
          <p:cNvPr id="55" name="Picture 18">
            <a:extLst>
              <a:ext uri="{FF2B5EF4-FFF2-40B4-BE49-F238E27FC236}">
                <a16:creationId xmlns:a16="http://schemas.microsoft.com/office/drawing/2014/main" id="{D21AA924-B252-44F0-BC53-F76BCC6B057F}"/>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732800" y="767990"/>
            <a:ext cx="2664404" cy="885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 name="Picture 19">
            <a:extLst>
              <a:ext uri="{FF2B5EF4-FFF2-40B4-BE49-F238E27FC236}">
                <a16:creationId xmlns:a16="http://schemas.microsoft.com/office/drawing/2014/main" id="{3DD7C1AE-70B0-4DD6-8409-FB8CA92C3DC6}"/>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180700" y="1984745"/>
            <a:ext cx="1768605" cy="736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 name="Picture 20">
            <a:extLst>
              <a:ext uri="{FF2B5EF4-FFF2-40B4-BE49-F238E27FC236}">
                <a16:creationId xmlns:a16="http://schemas.microsoft.com/office/drawing/2014/main" id="{63ACB3EF-5B42-4818-9D2B-7A5B5EDB7241}"/>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180700" y="2989764"/>
            <a:ext cx="1768605" cy="737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 name="Picture 21">
            <a:extLst>
              <a:ext uri="{FF2B5EF4-FFF2-40B4-BE49-F238E27FC236}">
                <a16:creationId xmlns:a16="http://schemas.microsoft.com/office/drawing/2014/main" id="{09E31B13-04F8-418D-9E42-DCEFC648BB9D}"/>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180700" y="5000762"/>
            <a:ext cx="1768605" cy="736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 name="Picture 22">
            <a:extLst>
              <a:ext uri="{FF2B5EF4-FFF2-40B4-BE49-F238E27FC236}">
                <a16:creationId xmlns:a16="http://schemas.microsoft.com/office/drawing/2014/main" id="{6312FC0A-D13E-4524-86C9-B39766CCCCAF}"/>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180700" y="3995742"/>
            <a:ext cx="1768605" cy="736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 name="Text Box 23">
            <a:extLst>
              <a:ext uri="{FF2B5EF4-FFF2-40B4-BE49-F238E27FC236}">
                <a16:creationId xmlns:a16="http://schemas.microsoft.com/office/drawing/2014/main" id="{1304DEA9-33DA-4CAB-B99D-5B30046A9FB9}"/>
              </a:ext>
            </a:extLst>
          </p:cNvPr>
          <p:cNvSpPr txBox="1">
            <a:spLocks/>
          </p:cNvSpPr>
          <p:nvPr userDrawn="1"/>
        </p:nvSpPr>
        <p:spPr bwMode="auto">
          <a:xfrm>
            <a:off x="7466920" y="6144232"/>
            <a:ext cx="1196164" cy="25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9021" tIns="29021" rIns="29021" bIns="29021" anchor="ctr">
            <a:spAutoFit/>
          </a:bodyPr>
          <a:lstStyle/>
          <a:p>
            <a:pPr algn="ctr" defTabSz="333466" fontAlgn="base" hangingPunct="0">
              <a:spcBef>
                <a:spcPct val="0"/>
              </a:spcBef>
              <a:spcAft>
                <a:spcPct val="0"/>
              </a:spcAft>
            </a:pPr>
            <a:r>
              <a:rPr lang="fr-FR" altLang="fr-FR" sz="1300" b="1">
                <a:solidFill>
                  <a:srgbClr val="000000"/>
                </a:solidFill>
                <a:latin typeface="+mn-lt"/>
                <a:sym typeface="Helvetica Neue" charset="0"/>
              </a:rPr>
              <a:t>www.lesjds.com</a:t>
            </a:r>
          </a:p>
        </p:txBody>
      </p:sp>
      <p:pic>
        <p:nvPicPr>
          <p:cNvPr id="61" name="Image 60">
            <a:extLst>
              <a:ext uri="{FF2B5EF4-FFF2-40B4-BE49-F238E27FC236}">
                <a16:creationId xmlns:a16="http://schemas.microsoft.com/office/drawing/2014/main" id="{7BF5A7F7-16A6-4CA8-814A-1E1FB9FB8AC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7507" y="1398026"/>
            <a:ext cx="2366087" cy="986496"/>
          </a:xfrm>
          <a:prstGeom prst="rect">
            <a:avLst/>
          </a:prstGeom>
        </p:spPr>
      </p:pic>
      <p:pic>
        <p:nvPicPr>
          <p:cNvPr id="62" name="Image 61">
            <a:extLst>
              <a:ext uri="{FF2B5EF4-FFF2-40B4-BE49-F238E27FC236}">
                <a16:creationId xmlns:a16="http://schemas.microsoft.com/office/drawing/2014/main" id="{D51D884D-60AA-4FB9-8700-6DE55EFBADF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337320" y="2274772"/>
            <a:ext cx="2366087" cy="986496"/>
          </a:xfrm>
          <a:prstGeom prst="rect">
            <a:avLst/>
          </a:prstGeom>
        </p:spPr>
      </p:pic>
    </p:spTree>
    <p:extLst>
      <p:ext uri="{BB962C8B-B14F-4D97-AF65-F5344CB8AC3E}">
        <p14:creationId xmlns:p14="http://schemas.microsoft.com/office/powerpoint/2010/main" val="1053153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5E8C4-A7FD-48C0-B5E7-1ED9969F2B60}"/>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71B68457-9D56-449E-B0C0-4AA164959FF3}"/>
              </a:ext>
            </a:extLst>
          </p:cNvPr>
          <p:cNvSpPr>
            <a:spLocks noGrp="1"/>
          </p:cNvSpPr>
          <p:nvPr>
            <p:ph type="ftr" sz="quarter" idx="11"/>
          </p:nvPr>
        </p:nvSpPr>
        <p:spPr/>
        <p:txBody>
          <a:bodyPr/>
          <a:lstStyle/>
          <a:p>
            <a:r>
              <a:rPr lang="fr-FR"/>
              <a:t>Client - Mission – Date /</a:t>
            </a:r>
          </a:p>
        </p:txBody>
      </p:sp>
      <p:sp>
        <p:nvSpPr>
          <p:cNvPr id="5" name="Espace réservé du numéro de diapositive 4">
            <a:extLst>
              <a:ext uri="{FF2B5EF4-FFF2-40B4-BE49-F238E27FC236}">
                <a16:creationId xmlns:a16="http://schemas.microsoft.com/office/drawing/2014/main" id="{E4F7456A-B3FD-4B50-926B-2085B07849DB}"/>
              </a:ext>
            </a:extLst>
          </p:cNvPr>
          <p:cNvSpPr>
            <a:spLocks noGrp="1"/>
          </p:cNvSpPr>
          <p:nvPr>
            <p:ph type="sldNum" sz="quarter" idx="12"/>
          </p:nvPr>
        </p:nvSpPr>
        <p:spPr/>
        <p:txBody>
          <a:bodyPr/>
          <a:lstStyle/>
          <a:p>
            <a:fld id="{4F171275-0B09-4281-A45C-5B681330E652}" type="slidenum">
              <a:rPr lang="fr-FR" smtClean="0"/>
              <a:t>‹N°›</a:t>
            </a:fld>
            <a:endParaRPr lang="fr-FR"/>
          </a:p>
        </p:txBody>
      </p:sp>
    </p:spTree>
    <p:extLst>
      <p:ext uri="{BB962C8B-B14F-4D97-AF65-F5344CB8AC3E}">
        <p14:creationId xmlns:p14="http://schemas.microsoft.com/office/powerpoint/2010/main" val="2223967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1F4AB35-5723-4B97-994C-43A2C0F76BAE}"/>
              </a:ext>
            </a:extLst>
          </p:cNvPr>
          <p:cNvSpPr>
            <a:spLocks noGrp="1"/>
          </p:cNvSpPr>
          <p:nvPr>
            <p:ph type="ftr" sz="quarter" idx="11"/>
          </p:nvPr>
        </p:nvSpPr>
        <p:spPr/>
        <p:txBody>
          <a:bodyPr/>
          <a:lstStyle/>
          <a:p>
            <a:r>
              <a:rPr lang="fr-FR"/>
              <a:t>Client - Mission – Date /</a:t>
            </a:r>
          </a:p>
        </p:txBody>
      </p:sp>
      <p:sp>
        <p:nvSpPr>
          <p:cNvPr id="4" name="Espace réservé du numéro de diapositive 3">
            <a:extLst>
              <a:ext uri="{FF2B5EF4-FFF2-40B4-BE49-F238E27FC236}">
                <a16:creationId xmlns:a16="http://schemas.microsoft.com/office/drawing/2014/main" id="{5FBD3156-7A35-42A6-B4DD-8E2C3DF9042C}"/>
              </a:ext>
            </a:extLst>
          </p:cNvPr>
          <p:cNvSpPr>
            <a:spLocks noGrp="1"/>
          </p:cNvSpPr>
          <p:nvPr>
            <p:ph type="sldNum" sz="quarter" idx="12"/>
          </p:nvPr>
        </p:nvSpPr>
        <p:spPr/>
        <p:txBody>
          <a:bodyPr/>
          <a:lstStyle/>
          <a:p>
            <a:fld id="{4F171275-0B09-4281-A45C-5B681330E652}" type="slidenum">
              <a:rPr lang="fr-FR" smtClean="0"/>
              <a:t>‹N°›</a:t>
            </a:fld>
            <a:endParaRPr lang="fr-FR"/>
          </a:p>
        </p:txBody>
      </p:sp>
    </p:spTree>
    <p:extLst>
      <p:ext uri="{BB962C8B-B14F-4D97-AF65-F5344CB8AC3E}">
        <p14:creationId xmlns:p14="http://schemas.microsoft.com/office/powerpoint/2010/main" val="79458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courrier">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15FACAD7-32E3-4ECE-B159-665CF8265F63}"/>
              </a:ext>
            </a:extLst>
          </p:cNvPr>
          <p:cNvGraphicFramePr>
            <a:graphicFrameLocks noChangeAspect="1"/>
          </p:cNvGraphicFramePr>
          <p:nvPr userDrawn="1">
            <p:custDataLst>
              <p:tags r:id="rId1"/>
            </p:custDataLst>
            <p:extLst>
              <p:ext uri="{D42A27DB-BD31-4B8C-83A1-F6EECF244321}">
                <p14:modId xmlns:p14="http://schemas.microsoft.com/office/powerpoint/2010/main" val="208602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E892206-DC73-402C-AC16-A4E779E01642}"/>
              </a:ext>
            </a:extLst>
          </p:cNvPr>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6B9ED84F-B860-43B4-A419-6C361DAC5CD9}"/>
              </a:ext>
            </a:extLst>
          </p:cNvPr>
          <p:cNvSpPr>
            <a:spLocks noGrp="1"/>
          </p:cNvSpPr>
          <p:nvPr>
            <p:ph idx="1"/>
          </p:nvPr>
        </p:nvSpPr>
        <p:spPr>
          <a:xfrm>
            <a:off x="815181" y="800100"/>
            <a:ext cx="8275638" cy="479618"/>
          </a:xfrm>
        </p:spPr>
        <p:txBody>
          <a:bodyPr/>
          <a:lstStyle>
            <a:lvl1pPr marL="0" indent="0" algn="just">
              <a:buNone/>
              <a:tabLst>
                <a:tab pos="4667250" algn="l"/>
              </a:tabLst>
              <a:defRPr sz="1500"/>
            </a:lvl1pPr>
            <a:lvl2pPr marL="361950" indent="0" algn="just">
              <a:buNone/>
              <a:tabLst>
                <a:tab pos="4667250" algn="l"/>
              </a:tabLst>
              <a:defRPr sz="1500"/>
            </a:lvl2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46989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colonnes">
    <p:spTree>
      <p:nvGrpSpPr>
        <p:cNvPr id="1" name=""/>
        <p:cNvGrpSpPr/>
        <p:nvPr/>
      </p:nvGrpSpPr>
      <p:grpSpPr>
        <a:xfrm>
          <a:off x="0" y="0"/>
          <a:ext cx="0" cy="0"/>
          <a:chOff x="0" y="0"/>
          <a:chExt cx="0" cy="0"/>
        </a:xfrm>
      </p:grpSpPr>
      <p:graphicFrame>
        <p:nvGraphicFramePr>
          <p:cNvPr id="13" name="Objet 12" hidden="1">
            <a:extLst>
              <a:ext uri="{FF2B5EF4-FFF2-40B4-BE49-F238E27FC236}">
                <a16:creationId xmlns:a16="http://schemas.microsoft.com/office/drawing/2014/main" id="{D26FE7E1-DAC8-47BC-AB77-724A306FB01D}"/>
              </a:ext>
            </a:extLst>
          </p:cNvPr>
          <p:cNvGraphicFramePr>
            <a:graphicFrameLocks noChangeAspect="1"/>
          </p:cNvGraphicFramePr>
          <p:nvPr userDrawn="1">
            <p:custDataLst>
              <p:tags r:id="rId1"/>
            </p:custDataLst>
            <p:extLst>
              <p:ext uri="{D42A27DB-BD31-4B8C-83A1-F6EECF244321}">
                <p14:modId xmlns:p14="http://schemas.microsoft.com/office/powerpoint/2010/main" val="2109663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84" imgH="384" progId="TCLayout.ActiveDocument.1">
                  <p:embed/>
                </p:oleObj>
              </mc:Choice>
              <mc:Fallback>
                <p:oleObj name="Diapositive think-cell" r:id="rId4" imgW="384"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FA6995B3-871E-49FC-912F-4EDF103AD0D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2400" b="1" i="0" baseline="0" dirty="0">
              <a:latin typeface="Calibri Light" panose="020F0302020204030204" pitchFamily="34" charset="0"/>
              <a:ea typeface="+mj-ea"/>
              <a:cs typeface="+mj-cs"/>
              <a:sym typeface="Calibri Light" panose="020F0302020204030204" pitchFamily="34" charset="0"/>
            </a:endParaRPr>
          </a:p>
        </p:txBody>
      </p:sp>
      <p:sp>
        <p:nvSpPr>
          <p:cNvPr id="14" name="Forme libre : forme 13">
            <a:extLst>
              <a:ext uri="{FF2B5EF4-FFF2-40B4-BE49-F238E27FC236}">
                <a16:creationId xmlns:a16="http://schemas.microsoft.com/office/drawing/2014/main" id="{309D30A5-85E3-4D37-87AB-880616CC0EB7}"/>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15B0B61-D212-4ED4-AC1B-8DFB4C98DB15}"/>
              </a:ext>
            </a:extLst>
          </p:cNvPr>
          <p:cNvSpPr>
            <a:spLocks noGrp="1"/>
          </p:cNvSpPr>
          <p:nvPr>
            <p:ph type="title"/>
          </p:nvPr>
        </p:nvSpPr>
        <p:spPr>
          <a:xfrm>
            <a:off x="445771" y="939202"/>
            <a:ext cx="9063990" cy="332399"/>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CD1BBF13-4669-4AFE-BA39-0E3DAAA19BE7}"/>
              </a:ext>
            </a:extLst>
          </p:cNvPr>
          <p:cNvSpPr>
            <a:spLocks noGrp="1"/>
          </p:cNvSpPr>
          <p:nvPr>
            <p:ph sz="half" idx="1"/>
          </p:nvPr>
        </p:nvSpPr>
        <p:spPr>
          <a:xfrm>
            <a:off x="445769" y="1660971"/>
            <a:ext cx="4392000" cy="479618"/>
          </a:xfrm>
        </p:spPr>
        <p:txBody>
          <a:bodyPr/>
          <a:lstStyle>
            <a:lvl1pPr>
              <a:defRPr sz="1500"/>
            </a:lvl1pPr>
            <a:lvl2pPr>
              <a:defRPr sz="1500"/>
            </a:lvl2pPr>
          </a:lstStyle>
          <a:p>
            <a:pPr lvl="0"/>
            <a:r>
              <a:rPr lang="fr-FR" dirty="0"/>
              <a:t>Cliquez pour modifier les styles du texte du masque</a:t>
            </a:r>
          </a:p>
          <a:p>
            <a:pPr lvl="1"/>
            <a:r>
              <a:rPr lang="fr-FR" dirty="0"/>
              <a:t>Deuxième niveau</a:t>
            </a:r>
          </a:p>
        </p:txBody>
      </p:sp>
      <p:sp>
        <p:nvSpPr>
          <p:cNvPr id="4" name="Espace réservé du contenu 3">
            <a:extLst>
              <a:ext uri="{FF2B5EF4-FFF2-40B4-BE49-F238E27FC236}">
                <a16:creationId xmlns:a16="http://schemas.microsoft.com/office/drawing/2014/main" id="{0D80F621-7508-4BB4-BE10-A602114F6822}"/>
              </a:ext>
            </a:extLst>
          </p:cNvPr>
          <p:cNvSpPr>
            <a:spLocks noGrp="1"/>
          </p:cNvSpPr>
          <p:nvPr>
            <p:ph sz="half" idx="2"/>
          </p:nvPr>
        </p:nvSpPr>
        <p:spPr>
          <a:xfrm>
            <a:off x="5117761" y="1660971"/>
            <a:ext cx="4392000" cy="479618"/>
          </a:xfrm>
        </p:spPr>
        <p:txBody>
          <a:bodyPr/>
          <a:lstStyle>
            <a:lvl1pPr>
              <a:defRPr sz="1500"/>
            </a:lvl1pPr>
            <a:lvl2pPr>
              <a:defRPr sz="1500"/>
            </a:lvl2pPr>
          </a:lstStyle>
          <a:p>
            <a:pPr lvl="0"/>
            <a:r>
              <a:rPr lang="fr-FR" dirty="0"/>
              <a:t>Cliquez pour modifier les styles du texte du masque</a:t>
            </a:r>
          </a:p>
          <a:p>
            <a:pPr lvl="1"/>
            <a:r>
              <a:rPr lang="fr-FR" dirty="0"/>
              <a:t>Deuxième niveau</a:t>
            </a:r>
          </a:p>
        </p:txBody>
      </p:sp>
      <p:sp>
        <p:nvSpPr>
          <p:cNvPr id="6" name="Espace réservé du pied de page 5">
            <a:extLst>
              <a:ext uri="{FF2B5EF4-FFF2-40B4-BE49-F238E27FC236}">
                <a16:creationId xmlns:a16="http://schemas.microsoft.com/office/drawing/2014/main" id="{6B324D03-595F-4265-9063-EFB4304EF9A3}"/>
              </a:ext>
            </a:extLst>
          </p:cNvPr>
          <p:cNvSpPr>
            <a:spLocks noGrp="1"/>
          </p:cNvSpPr>
          <p:nvPr>
            <p:ph type="ftr" sz="quarter" idx="11"/>
          </p:nvPr>
        </p:nvSpPr>
        <p:spPr/>
        <p:txBody>
          <a:bodyPr/>
          <a:lstStyle/>
          <a:p>
            <a:r>
              <a:rPr lang="fr-FR"/>
              <a:t>Client - Mission – Date /</a:t>
            </a:r>
          </a:p>
        </p:txBody>
      </p:sp>
      <p:sp>
        <p:nvSpPr>
          <p:cNvPr id="15" name="Espace réservé du numéro de diapositive 5">
            <a:extLst>
              <a:ext uri="{FF2B5EF4-FFF2-40B4-BE49-F238E27FC236}">
                <a16:creationId xmlns:a16="http://schemas.microsoft.com/office/drawing/2014/main" id="{C400CB6B-2B32-4697-95AA-A5606C9D9CFA}"/>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Tree>
    <p:extLst>
      <p:ext uri="{BB962C8B-B14F-4D97-AF65-F5344CB8AC3E}">
        <p14:creationId xmlns:p14="http://schemas.microsoft.com/office/powerpoint/2010/main" val="322677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3 colonnes">
    <p:spTree>
      <p:nvGrpSpPr>
        <p:cNvPr id="1" name=""/>
        <p:cNvGrpSpPr/>
        <p:nvPr/>
      </p:nvGrpSpPr>
      <p:grpSpPr>
        <a:xfrm>
          <a:off x="0" y="0"/>
          <a:ext cx="0" cy="0"/>
          <a:chOff x="0" y="0"/>
          <a:chExt cx="0" cy="0"/>
        </a:xfrm>
      </p:grpSpPr>
      <p:graphicFrame>
        <p:nvGraphicFramePr>
          <p:cNvPr id="13" name="Objet 12" hidden="1">
            <a:extLst>
              <a:ext uri="{FF2B5EF4-FFF2-40B4-BE49-F238E27FC236}">
                <a16:creationId xmlns:a16="http://schemas.microsoft.com/office/drawing/2014/main" id="{D26FE7E1-DAC8-47BC-AB77-724A306FB01D}"/>
              </a:ext>
            </a:extLst>
          </p:cNvPr>
          <p:cNvGraphicFramePr>
            <a:graphicFrameLocks noChangeAspect="1"/>
          </p:cNvGraphicFramePr>
          <p:nvPr userDrawn="1">
            <p:custDataLst>
              <p:tags r:id="rId1"/>
            </p:custDataLst>
            <p:extLst>
              <p:ext uri="{D42A27DB-BD31-4B8C-83A1-F6EECF244321}">
                <p14:modId xmlns:p14="http://schemas.microsoft.com/office/powerpoint/2010/main" val="2628251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84" imgH="384" progId="TCLayout.ActiveDocument.1">
                  <p:embed/>
                </p:oleObj>
              </mc:Choice>
              <mc:Fallback>
                <p:oleObj name="Diapositive think-cell" r:id="rId4" imgW="384" imgH="384" progId="TCLayout.ActiveDocument.1">
                  <p:embed/>
                  <p:pic>
                    <p:nvPicPr>
                      <p:cNvPr id="13" name="Objet 12" hidden="1">
                        <a:extLst>
                          <a:ext uri="{FF2B5EF4-FFF2-40B4-BE49-F238E27FC236}">
                            <a16:creationId xmlns:a16="http://schemas.microsoft.com/office/drawing/2014/main" id="{D26FE7E1-DAC8-47BC-AB77-724A306FB0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FA6995B3-871E-49FC-912F-4EDF103AD0D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2400" b="1" i="0" baseline="0" dirty="0">
              <a:latin typeface="Calibri Light" panose="020F0302020204030204" pitchFamily="34" charset="0"/>
              <a:ea typeface="+mj-ea"/>
              <a:cs typeface="+mj-cs"/>
              <a:sym typeface="Calibri Light" panose="020F0302020204030204" pitchFamily="34" charset="0"/>
            </a:endParaRPr>
          </a:p>
        </p:txBody>
      </p:sp>
      <p:sp>
        <p:nvSpPr>
          <p:cNvPr id="14" name="Forme libre : forme 13">
            <a:extLst>
              <a:ext uri="{FF2B5EF4-FFF2-40B4-BE49-F238E27FC236}">
                <a16:creationId xmlns:a16="http://schemas.microsoft.com/office/drawing/2014/main" id="{309D30A5-85E3-4D37-87AB-880616CC0EB7}"/>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15B0B61-D212-4ED4-AC1B-8DFB4C98DB15}"/>
              </a:ext>
            </a:extLst>
          </p:cNvPr>
          <p:cNvSpPr>
            <a:spLocks noGrp="1"/>
          </p:cNvSpPr>
          <p:nvPr>
            <p:ph type="title"/>
          </p:nvPr>
        </p:nvSpPr>
        <p:spPr>
          <a:xfrm>
            <a:off x="445771" y="939202"/>
            <a:ext cx="9063990" cy="332399"/>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CD1BBF13-4669-4AFE-BA39-0E3DAAA19BE7}"/>
              </a:ext>
            </a:extLst>
          </p:cNvPr>
          <p:cNvSpPr>
            <a:spLocks noGrp="1"/>
          </p:cNvSpPr>
          <p:nvPr>
            <p:ph sz="half" idx="1"/>
          </p:nvPr>
        </p:nvSpPr>
        <p:spPr>
          <a:xfrm>
            <a:off x="445769" y="1660971"/>
            <a:ext cx="2880000" cy="479618"/>
          </a:xfrm>
        </p:spPr>
        <p:txBody>
          <a:bodyPr/>
          <a:lstStyle>
            <a:lvl1pPr>
              <a:defRPr sz="1500"/>
            </a:lvl1pPr>
            <a:lvl2pPr>
              <a:defRPr sz="1500"/>
            </a:lvl2pPr>
          </a:lstStyle>
          <a:p>
            <a:pPr lvl="0"/>
            <a:r>
              <a:rPr lang="fr-FR" dirty="0"/>
              <a:t>Cliquez pour modifier les styles du texte du masque</a:t>
            </a:r>
          </a:p>
          <a:p>
            <a:pPr lvl="1"/>
            <a:r>
              <a:rPr lang="fr-FR" dirty="0"/>
              <a:t>Deuxième niveau</a:t>
            </a:r>
          </a:p>
        </p:txBody>
      </p:sp>
      <p:sp>
        <p:nvSpPr>
          <p:cNvPr id="4" name="Espace réservé du contenu 3">
            <a:extLst>
              <a:ext uri="{FF2B5EF4-FFF2-40B4-BE49-F238E27FC236}">
                <a16:creationId xmlns:a16="http://schemas.microsoft.com/office/drawing/2014/main" id="{0D80F621-7508-4BB4-BE10-A602114F6822}"/>
              </a:ext>
            </a:extLst>
          </p:cNvPr>
          <p:cNvSpPr>
            <a:spLocks noGrp="1"/>
          </p:cNvSpPr>
          <p:nvPr>
            <p:ph sz="half" idx="2"/>
          </p:nvPr>
        </p:nvSpPr>
        <p:spPr>
          <a:xfrm>
            <a:off x="3537765" y="1660971"/>
            <a:ext cx="2880000" cy="479618"/>
          </a:xfrm>
        </p:spPr>
        <p:txBody>
          <a:bodyPr/>
          <a:lstStyle>
            <a:lvl1pPr>
              <a:defRPr sz="1500"/>
            </a:lvl1pPr>
            <a:lvl2pPr>
              <a:defRPr sz="1500"/>
            </a:lvl2pPr>
          </a:lstStyle>
          <a:p>
            <a:pPr lvl="0"/>
            <a:r>
              <a:rPr lang="fr-FR" dirty="0"/>
              <a:t>Cliquez pour modifier les styles du texte du masque</a:t>
            </a:r>
          </a:p>
          <a:p>
            <a:pPr lvl="1"/>
            <a:r>
              <a:rPr lang="fr-FR" dirty="0"/>
              <a:t>Deuxième niveau</a:t>
            </a:r>
          </a:p>
        </p:txBody>
      </p:sp>
      <p:sp>
        <p:nvSpPr>
          <p:cNvPr id="6" name="Espace réservé du pied de page 5">
            <a:extLst>
              <a:ext uri="{FF2B5EF4-FFF2-40B4-BE49-F238E27FC236}">
                <a16:creationId xmlns:a16="http://schemas.microsoft.com/office/drawing/2014/main" id="{6B324D03-595F-4265-9063-EFB4304EF9A3}"/>
              </a:ext>
            </a:extLst>
          </p:cNvPr>
          <p:cNvSpPr>
            <a:spLocks noGrp="1"/>
          </p:cNvSpPr>
          <p:nvPr>
            <p:ph type="ftr" sz="quarter" idx="11"/>
          </p:nvPr>
        </p:nvSpPr>
        <p:spPr/>
        <p:txBody>
          <a:bodyPr/>
          <a:lstStyle/>
          <a:p>
            <a:r>
              <a:rPr lang="fr-FR"/>
              <a:t>Client - Mission – Date /</a:t>
            </a:r>
          </a:p>
        </p:txBody>
      </p:sp>
      <p:sp>
        <p:nvSpPr>
          <p:cNvPr id="15" name="Espace réservé du numéro de diapositive 5">
            <a:extLst>
              <a:ext uri="{FF2B5EF4-FFF2-40B4-BE49-F238E27FC236}">
                <a16:creationId xmlns:a16="http://schemas.microsoft.com/office/drawing/2014/main" id="{C400CB6B-2B32-4697-95AA-A5606C9D9CFA}"/>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dirty="0"/>
              <a:t>P</a:t>
            </a:r>
            <a:fld id="{4F171275-0B09-4281-A45C-5B681330E652}" type="slidenum">
              <a:rPr lang="fr-FR" smtClean="0"/>
              <a:pPr/>
              <a:t>‹N°›</a:t>
            </a:fld>
            <a:endParaRPr lang="fr-FR" dirty="0"/>
          </a:p>
        </p:txBody>
      </p:sp>
      <p:sp>
        <p:nvSpPr>
          <p:cNvPr id="10" name="Espace réservé du contenu 3">
            <a:extLst>
              <a:ext uri="{FF2B5EF4-FFF2-40B4-BE49-F238E27FC236}">
                <a16:creationId xmlns:a16="http://schemas.microsoft.com/office/drawing/2014/main" id="{D5000677-12C8-466D-ADD7-BA0F9F5BC5EE}"/>
              </a:ext>
            </a:extLst>
          </p:cNvPr>
          <p:cNvSpPr>
            <a:spLocks noGrp="1"/>
          </p:cNvSpPr>
          <p:nvPr>
            <p:ph sz="half" idx="12"/>
          </p:nvPr>
        </p:nvSpPr>
        <p:spPr>
          <a:xfrm>
            <a:off x="6629761" y="1660971"/>
            <a:ext cx="2880000" cy="479618"/>
          </a:xfrm>
        </p:spPr>
        <p:txBody>
          <a:bodyPr/>
          <a:lstStyle>
            <a:lvl1pPr>
              <a:defRPr sz="1500"/>
            </a:lvl1pPr>
            <a:lvl2pPr>
              <a:defRPr sz="1500"/>
            </a:lvl2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60041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tre équipe ">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67FC7-1EEE-4203-A3E8-FFF6AEECFDA5}"/>
              </a:ext>
            </a:extLst>
          </p:cNvPr>
          <p:cNvSpPr>
            <a:spLocks noGrp="1"/>
          </p:cNvSpPr>
          <p:nvPr>
            <p:ph type="title" hasCustomPrompt="1"/>
          </p:nvPr>
        </p:nvSpPr>
        <p:spPr/>
        <p:txBody>
          <a:bodyPr/>
          <a:lstStyle/>
          <a:p>
            <a:r>
              <a:rPr lang="fr-FR" dirty="0"/>
              <a:t>Notre équipe </a:t>
            </a:r>
          </a:p>
        </p:txBody>
      </p:sp>
      <p:sp>
        <p:nvSpPr>
          <p:cNvPr id="3" name="Espace réservé du contenu 2">
            <a:extLst>
              <a:ext uri="{FF2B5EF4-FFF2-40B4-BE49-F238E27FC236}">
                <a16:creationId xmlns:a16="http://schemas.microsoft.com/office/drawing/2014/main" id="{6B9ED84F-B860-43B4-A419-6C361DAC5CD9}"/>
              </a:ext>
            </a:extLst>
          </p:cNvPr>
          <p:cNvSpPr>
            <a:spLocks noGrp="1"/>
          </p:cNvSpPr>
          <p:nvPr>
            <p:ph idx="1" hasCustomPrompt="1"/>
          </p:nvPr>
        </p:nvSpPr>
        <p:spPr>
          <a:xfrm>
            <a:off x="1714501" y="1715477"/>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5" name="Espace réservé du pied de page 4">
            <a:extLst>
              <a:ext uri="{FF2B5EF4-FFF2-40B4-BE49-F238E27FC236}">
                <a16:creationId xmlns:a16="http://schemas.microsoft.com/office/drawing/2014/main" id="{D04CC337-A089-4C98-A6B8-6743392FBF32}"/>
              </a:ext>
            </a:extLst>
          </p:cNvPr>
          <p:cNvSpPr>
            <a:spLocks noGrp="1"/>
          </p:cNvSpPr>
          <p:nvPr>
            <p:ph type="ftr" sz="quarter" idx="11"/>
          </p:nvPr>
        </p:nvSpPr>
        <p:spPr/>
        <p:txBody>
          <a:bodyPr/>
          <a:lstStyle/>
          <a:p>
            <a:r>
              <a:rPr lang="fr-FR"/>
              <a:t>Client - Mission – Date /</a:t>
            </a:r>
          </a:p>
        </p:txBody>
      </p:sp>
      <p:sp>
        <p:nvSpPr>
          <p:cNvPr id="8" name="Forme libre : forme 7">
            <a:extLst>
              <a:ext uri="{FF2B5EF4-FFF2-40B4-BE49-F238E27FC236}">
                <a16:creationId xmlns:a16="http://schemas.microsoft.com/office/drawing/2014/main" id="{BF51B5B8-0FA3-42E7-96DB-0786F6FF8FF5}"/>
              </a:ext>
            </a:extLst>
          </p:cNvPr>
          <p:cNvSpPr/>
          <p:nvPr userDrawn="1"/>
        </p:nvSpPr>
        <p:spPr>
          <a:xfrm>
            <a:off x="-9525" y="4591050"/>
            <a:ext cx="9915525" cy="2266950"/>
          </a:xfrm>
          <a:custGeom>
            <a:avLst/>
            <a:gdLst>
              <a:gd name="connsiteX0" fmla="*/ 0 w 9915525"/>
              <a:gd name="connsiteY0" fmla="*/ 1914525 h 2266950"/>
              <a:gd name="connsiteX1" fmla="*/ 0 w 9915525"/>
              <a:gd name="connsiteY1" fmla="*/ 2266950 h 2266950"/>
              <a:gd name="connsiteX2" fmla="*/ 9915525 w 9915525"/>
              <a:gd name="connsiteY2" fmla="*/ 2266950 h 2266950"/>
              <a:gd name="connsiteX3" fmla="*/ 9915525 w 9915525"/>
              <a:gd name="connsiteY3" fmla="*/ 0 h 2266950"/>
              <a:gd name="connsiteX4" fmla="*/ 0 w 9915525"/>
              <a:gd name="connsiteY4" fmla="*/ 1914525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25" h="2266950">
                <a:moveTo>
                  <a:pt x="0" y="1914525"/>
                </a:moveTo>
                <a:lnTo>
                  <a:pt x="0" y="2266950"/>
                </a:lnTo>
                <a:lnTo>
                  <a:pt x="9915525" y="2266950"/>
                </a:lnTo>
                <a:lnTo>
                  <a:pt x="9915525" y="0"/>
                </a:lnTo>
                <a:lnTo>
                  <a:pt x="0" y="1914525"/>
                </a:lnTo>
                <a:close/>
              </a:path>
            </a:pathLst>
          </a:cu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a:extLst>
              <a:ext uri="{FF2B5EF4-FFF2-40B4-BE49-F238E27FC236}">
                <a16:creationId xmlns:a16="http://schemas.microsoft.com/office/drawing/2014/main" id="{EAB995B9-0CBA-4BB0-BF20-9EB397133091}"/>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sp>
        <p:nvSpPr>
          <p:cNvPr id="29" name="Espace réservé pour une image  28">
            <a:extLst>
              <a:ext uri="{FF2B5EF4-FFF2-40B4-BE49-F238E27FC236}">
                <a16:creationId xmlns:a16="http://schemas.microsoft.com/office/drawing/2014/main" id="{D8B52571-1C5D-47EB-9FEA-CDADDE4EDFFC}"/>
              </a:ext>
            </a:extLst>
          </p:cNvPr>
          <p:cNvSpPr>
            <a:spLocks noGrp="1"/>
          </p:cNvSpPr>
          <p:nvPr>
            <p:ph type="pic" sz="quarter" idx="12" hasCustomPrompt="1"/>
          </p:nvPr>
        </p:nvSpPr>
        <p:spPr>
          <a:xfrm>
            <a:off x="446088" y="1716088"/>
            <a:ext cx="1065212" cy="1054100"/>
          </a:xfrm>
        </p:spPr>
        <p:txBody>
          <a:bodyPr anchor="ctr" anchorCtr="0">
            <a:noAutofit/>
          </a:bodyPr>
          <a:lstStyle>
            <a:lvl1pPr marL="0" indent="0" algn="ctr">
              <a:buNone/>
              <a:defRPr/>
            </a:lvl1pPr>
          </a:lstStyle>
          <a:p>
            <a:r>
              <a:rPr lang="fr-FR" dirty="0"/>
              <a:t>Photo</a:t>
            </a:r>
          </a:p>
        </p:txBody>
      </p:sp>
      <p:sp>
        <p:nvSpPr>
          <p:cNvPr id="30" name="Espace réservé du contenu 2">
            <a:extLst>
              <a:ext uri="{FF2B5EF4-FFF2-40B4-BE49-F238E27FC236}">
                <a16:creationId xmlns:a16="http://schemas.microsoft.com/office/drawing/2014/main" id="{3C5C9084-61A7-471B-8823-03E7E284797A}"/>
              </a:ext>
            </a:extLst>
          </p:cNvPr>
          <p:cNvSpPr>
            <a:spLocks noGrp="1"/>
          </p:cNvSpPr>
          <p:nvPr>
            <p:ph idx="13" hasCustomPrompt="1"/>
          </p:nvPr>
        </p:nvSpPr>
        <p:spPr>
          <a:xfrm>
            <a:off x="1714501" y="3106750"/>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31" name="Espace réservé pour une image  28">
            <a:extLst>
              <a:ext uri="{FF2B5EF4-FFF2-40B4-BE49-F238E27FC236}">
                <a16:creationId xmlns:a16="http://schemas.microsoft.com/office/drawing/2014/main" id="{D2F9BDEE-9F1B-4B88-A2A9-4A7DF583E5A6}"/>
              </a:ext>
            </a:extLst>
          </p:cNvPr>
          <p:cNvSpPr>
            <a:spLocks noGrp="1"/>
          </p:cNvSpPr>
          <p:nvPr>
            <p:ph type="pic" sz="quarter" idx="14" hasCustomPrompt="1"/>
          </p:nvPr>
        </p:nvSpPr>
        <p:spPr>
          <a:xfrm>
            <a:off x="446088" y="3107361"/>
            <a:ext cx="1065212" cy="1054100"/>
          </a:xfrm>
        </p:spPr>
        <p:txBody>
          <a:bodyPr anchor="ctr" anchorCtr="0">
            <a:noAutofit/>
          </a:bodyPr>
          <a:lstStyle>
            <a:lvl1pPr marL="0" indent="0" algn="ctr">
              <a:buNone/>
              <a:defRPr/>
            </a:lvl1pPr>
          </a:lstStyle>
          <a:p>
            <a:r>
              <a:rPr lang="fr-FR" dirty="0"/>
              <a:t>Photo</a:t>
            </a:r>
          </a:p>
        </p:txBody>
      </p:sp>
      <p:sp>
        <p:nvSpPr>
          <p:cNvPr id="32" name="Espace réservé du contenu 2">
            <a:extLst>
              <a:ext uri="{FF2B5EF4-FFF2-40B4-BE49-F238E27FC236}">
                <a16:creationId xmlns:a16="http://schemas.microsoft.com/office/drawing/2014/main" id="{1BF284B4-19E2-4477-96C8-97845672DE48}"/>
              </a:ext>
            </a:extLst>
          </p:cNvPr>
          <p:cNvSpPr>
            <a:spLocks noGrp="1"/>
          </p:cNvSpPr>
          <p:nvPr>
            <p:ph idx="15" hasCustomPrompt="1"/>
          </p:nvPr>
        </p:nvSpPr>
        <p:spPr>
          <a:xfrm>
            <a:off x="1714501" y="4498024"/>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33" name="Espace réservé pour une image  28">
            <a:extLst>
              <a:ext uri="{FF2B5EF4-FFF2-40B4-BE49-F238E27FC236}">
                <a16:creationId xmlns:a16="http://schemas.microsoft.com/office/drawing/2014/main" id="{2974BEDB-4520-4B45-AF7B-278C5DAECEF6}"/>
              </a:ext>
            </a:extLst>
          </p:cNvPr>
          <p:cNvSpPr>
            <a:spLocks noGrp="1"/>
          </p:cNvSpPr>
          <p:nvPr>
            <p:ph type="pic" sz="quarter" idx="16" hasCustomPrompt="1"/>
          </p:nvPr>
        </p:nvSpPr>
        <p:spPr>
          <a:xfrm>
            <a:off x="446088" y="4498635"/>
            <a:ext cx="1065212" cy="1054100"/>
          </a:xfrm>
        </p:spPr>
        <p:txBody>
          <a:bodyPr anchor="ctr" anchorCtr="0">
            <a:noAutofit/>
          </a:bodyPr>
          <a:lstStyle>
            <a:lvl1pPr marL="0" indent="0" algn="ctr">
              <a:buNone/>
              <a:defRPr/>
            </a:lvl1pPr>
          </a:lstStyle>
          <a:p>
            <a:r>
              <a:rPr lang="fr-FR" dirty="0"/>
              <a:t>Photo</a:t>
            </a:r>
          </a:p>
        </p:txBody>
      </p:sp>
      <p:sp>
        <p:nvSpPr>
          <p:cNvPr id="34" name="Espace réservé du contenu 2">
            <a:extLst>
              <a:ext uri="{FF2B5EF4-FFF2-40B4-BE49-F238E27FC236}">
                <a16:creationId xmlns:a16="http://schemas.microsoft.com/office/drawing/2014/main" id="{F5C4E27F-2EEE-4C40-AA82-176D27CF52BC}"/>
              </a:ext>
            </a:extLst>
          </p:cNvPr>
          <p:cNvSpPr>
            <a:spLocks noGrp="1"/>
          </p:cNvSpPr>
          <p:nvPr>
            <p:ph idx="17" hasCustomPrompt="1"/>
          </p:nvPr>
        </p:nvSpPr>
        <p:spPr>
          <a:xfrm>
            <a:off x="6444457" y="1715477"/>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35" name="Espace réservé pour une image  28">
            <a:extLst>
              <a:ext uri="{FF2B5EF4-FFF2-40B4-BE49-F238E27FC236}">
                <a16:creationId xmlns:a16="http://schemas.microsoft.com/office/drawing/2014/main" id="{2531427F-129B-4D0C-B69A-45CB6E6E2BF4}"/>
              </a:ext>
            </a:extLst>
          </p:cNvPr>
          <p:cNvSpPr>
            <a:spLocks noGrp="1"/>
          </p:cNvSpPr>
          <p:nvPr>
            <p:ph type="pic" sz="quarter" idx="18" hasCustomPrompt="1"/>
          </p:nvPr>
        </p:nvSpPr>
        <p:spPr>
          <a:xfrm>
            <a:off x="5176044" y="1716088"/>
            <a:ext cx="1065212" cy="1054100"/>
          </a:xfrm>
        </p:spPr>
        <p:txBody>
          <a:bodyPr anchor="ctr" anchorCtr="0">
            <a:noAutofit/>
          </a:bodyPr>
          <a:lstStyle>
            <a:lvl1pPr marL="0" indent="0" algn="ctr">
              <a:buNone/>
              <a:defRPr/>
            </a:lvl1pPr>
          </a:lstStyle>
          <a:p>
            <a:r>
              <a:rPr lang="fr-FR" dirty="0"/>
              <a:t>Photo</a:t>
            </a:r>
          </a:p>
        </p:txBody>
      </p:sp>
      <p:sp>
        <p:nvSpPr>
          <p:cNvPr id="36" name="Espace réservé du contenu 2">
            <a:extLst>
              <a:ext uri="{FF2B5EF4-FFF2-40B4-BE49-F238E27FC236}">
                <a16:creationId xmlns:a16="http://schemas.microsoft.com/office/drawing/2014/main" id="{0CA0E08F-950B-4DE6-99ED-6C09766F8FAE}"/>
              </a:ext>
            </a:extLst>
          </p:cNvPr>
          <p:cNvSpPr>
            <a:spLocks noGrp="1"/>
          </p:cNvSpPr>
          <p:nvPr>
            <p:ph idx="19" hasCustomPrompt="1"/>
          </p:nvPr>
        </p:nvSpPr>
        <p:spPr>
          <a:xfrm>
            <a:off x="6444457" y="3106750"/>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37" name="Espace réservé pour une image  28">
            <a:extLst>
              <a:ext uri="{FF2B5EF4-FFF2-40B4-BE49-F238E27FC236}">
                <a16:creationId xmlns:a16="http://schemas.microsoft.com/office/drawing/2014/main" id="{218D4DF6-3D75-44C9-A22D-6555BB5C7D9E}"/>
              </a:ext>
            </a:extLst>
          </p:cNvPr>
          <p:cNvSpPr>
            <a:spLocks noGrp="1"/>
          </p:cNvSpPr>
          <p:nvPr>
            <p:ph type="pic" sz="quarter" idx="20" hasCustomPrompt="1"/>
          </p:nvPr>
        </p:nvSpPr>
        <p:spPr>
          <a:xfrm>
            <a:off x="5176044" y="3107361"/>
            <a:ext cx="1065212" cy="1054100"/>
          </a:xfrm>
        </p:spPr>
        <p:txBody>
          <a:bodyPr anchor="ctr" anchorCtr="0">
            <a:noAutofit/>
          </a:bodyPr>
          <a:lstStyle>
            <a:lvl1pPr marL="0" indent="0" algn="ctr">
              <a:buNone/>
              <a:defRPr/>
            </a:lvl1pPr>
          </a:lstStyle>
          <a:p>
            <a:r>
              <a:rPr lang="fr-FR" dirty="0"/>
              <a:t>Photo</a:t>
            </a:r>
          </a:p>
        </p:txBody>
      </p:sp>
      <p:sp>
        <p:nvSpPr>
          <p:cNvPr id="38" name="Espace réservé du contenu 2">
            <a:extLst>
              <a:ext uri="{FF2B5EF4-FFF2-40B4-BE49-F238E27FC236}">
                <a16:creationId xmlns:a16="http://schemas.microsoft.com/office/drawing/2014/main" id="{805E0FE2-9657-4A50-962C-24D14091FE71}"/>
              </a:ext>
            </a:extLst>
          </p:cNvPr>
          <p:cNvSpPr>
            <a:spLocks noGrp="1"/>
          </p:cNvSpPr>
          <p:nvPr>
            <p:ph idx="21" hasCustomPrompt="1"/>
          </p:nvPr>
        </p:nvSpPr>
        <p:spPr>
          <a:xfrm>
            <a:off x="6444457" y="4498024"/>
            <a:ext cx="2616199" cy="1054135"/>
          </a:xfrm>
        </p:spPr>
        <p:txBody>
          <a:bodyPr/>
          <a:lstStyle>
            <a:lvl1pPr marL="0" indent="0">
              <a:spcBef>
                <a:spcPts val="300"/>
              </a:spcBef>
              <a:buNone/>
              <a:defRPr b="1"/>
            </a:lvl1pPr>
          </a:lstStyle>
          <a:p>
            <a:pPr lvl="0"/>
            <a:r>
              <a:rPr lang="fr-FR" dirty="0"/>
              <a:t>Nom</a:t>
            </a:r>
          </a:p>
          <a:p>
            <a:pPr lvl="0"/>
            <a:r>
              <a:rPr lang="fr-FR" dirty="0"/>
              <a:t>Prénom</a:t>
            </a:r>
          </a:p>
          <a:p>
            <a:pPr lvl="0"/>
            <a:r>
              <a:rPr lang="fr-FR" dirty="0"/>
              <a:t>JDS experts ou </a:t>
            </a:r>
            <a:r>
              <a:rPr lang="fr-FR" dirty="0" err="1"/>
              <a:t>Alteo</a:t>
            </a:r>
            <a:endParaRPr lang="fr-FR" dirty="0"/>
          </a:p>
          <a:p>
            <a:pPr lvl="0"/>
            <a:r>
              <a:rPr lang="fr-FR" dirty="0"/>
              <a:t>—</a:t>
            </a:r>
          </a:p>
          <a:p>
            <a:pPr lvl="0"/>
            <a:r>
              <a:rPr lang="fr-FR" dirty="0"/>
              <a:t>Titre ou expertise de la personne</a:t>
            </a:r>
          </a:p>
        </p:txBody>
      </p:sp>
      <p:sp>
        <p:nvSpPr>
          <p:cNvPr id="39" name="Espace réservé pour une image  28">
            <a:extLst>
              <a:ext uri="{FF2B5EF4-FFF2-40B4-BE49-F238E27FC236}">
                <a16:creationId xmlns:a16="http://schemas.microsoft.com/office/drawing/2014/main" id="{6020E95B-1469-4186-A773-57DB0A7C6892}"/>
              </a:ext>
            </a:extLst>
          </p:cNvPr>
          <p:cNvSpPr>
            <a:spLocks noGrp="1"/>
          </p:cNvSpPr>
          <p:nvPr>
            <p:ph type="pic" sz="quarter" idx="22" hasCustomPrompt="1"/>
          </p:nvPr>
        </p:nvSpPr>
        <p:spPr>
          <a:xfrm>
            <a:off x="5176044" y="4498635"/>
            <a:ext cx="1065212" cy="1054100"/>
          </a:xfrm>
        </p:spPr>
        <p:txBody>
          <a:bodyPr anchor="ctr" anchorCtr="0">
            <a:noAutofit/>
          </a:bodyPr>
          <a:lstStyle>
            <a:lvl1pPr marL="0" indent="0" algn="ctr">
              <a:buNone/>
              <a:defRPr/>
            </a:lvl1pPr>
          </a:lstStyle>
          <a:p>
            <a:r>
              <a:rPr lang="fr-FR" dirty="0"/>
              <a:t>Photo</a:t>
            </a:r>
          </a:p>
        </p:txBody>
      </p:sp>
    </p:spTree>
    <p:extLst>
      <p:ext uri="{BB962C8B-B14F-4D97-AF65-F5344CB8AC3E}">
        <p14:creationId xmlns:p14="http://schemas.microsoft.com/office/powerpoint/2010/main" val="237801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D15C31F0-A6CD-4D73-B9D9-845C8C3BE1E8}"/>
              </a:ext>
            </a:extLst>
          </p:cNvPr>
          <p:cNvGraphicFramePr>
            <a:graphicFrameLocks noChangeAspect="1"/>
          </p:cNvGraphicFramePr>
          <p:nvPr userDrawn="1">
            <p:custDataLst>
              <p:tags r:id="rId1"/>
            </p:custDataLst>
            <p:extLst>
              <p:ext uri="{D42A27DB-BD31-4B8C-83A1-F6EECF244321}">
                <p14:modId xmlns:p14="http://schemas.microsoft.com/office/powerpoint/2010/main" val="1518451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7" name="Objet 6" hidden="1">
                        <a:extLst>
                          <a:ext uri="{FF2B5EF4-FFF2-40B4-BE49-F238E27FC236}">
                            <a16:creationId xmlns:a16="http://schemas.microsoft.com/office/drawing/2014/main" id="{D15C31F0-A6CD-4D73-B9D9-845C8C3BE1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Image 8">
            <a:extLst>
              <a:ext uri="{FF2B5EF4-FFF2-40B4-BE49-F238E27FC236}">
                <a16:creationId xmlns:a16="http://schemas.microsoft.com/office/drawing/2014/main" id="{699F0999-35BF-416C-AF28-634CB1733D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624" y="0"/>
            <a:ext cx="9700752" cy="6858000"/>
          </a:xfrm>
          <a:prstGeom prst="rect">
            <a:avLst/>
          </a:prstGeom>
        </p:spPr>
      </p:pic>
      <p:pic>
        <p:nvPicPr>
          <p:cNvPr id="22" name="Image 21">
            <a:extLst>
              <a:ext uri="{FF2B5EF4-FFF2-40B4-BE49-F238E27FC236}">
                <a16:creationId xmlns:a16="http://schemas.microsoft.com/office/drawing/2014/main" id="{0170B4C8-E152-4264-921B-968B07870A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664047" y="5987562"/>
            <a:ext cx="1572954" cy="655814"/>
          </a:xfrm>
          <a:prstGeom prst="rect">
            <a:avLst/>
          </a:prstGeom>
        </p:spPr>
      </p:pic>
      <p:pic>
        <p:nvPicPr>
          <p:cNvPr id="26" name="Image 25">
            <a:extLst>
              <a:ext uri="{FF2B5EF4-FFF2-40B4-BE49-F238E27FC236}">
                <a16:creationId xmlns:a16="http://schemas.microsoft.com/office/drawing/2014/main" id="{23FD0184-1FBC-47F5-A768-EE97481C8BB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30595" y="5987563"/>
            <a:ext cx="1572954" cy="655814"/>
          </a:xfrm>
          <a:prstGeom prst="rect">
            <a:avLst/>
          </a:prstGeom>
        </p:spPr>
      </p:pic>
      <p:pic>
        <p:nvPicPr>
          <p:cNvPr id="30" name="Image 29">
            <a:extLst>
              <a:ext uri="{FF2B5EF4-FFF2-40B4-BE49-F238E27FC236}">
                <a16:creationId xmlns:a16="http://schemas.microsoft.com/office/drawing/2014/main" id="{353A11C9-033D-49D1-965F-8D0830B0554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60556" y="6019419"/>
            <a:ext cx="1159699" cy="385131"/>
          </a:xfrm>
          <a:prstGeom prst="rect">
            <a:avLst/>
          </a:prstGeom>
        </p:spPr>
      </p:pic>
      <p:sp>
        <p:nvSpPr>
          <p:cNvPr id="13" name="Espace réservé du texte 2">
            <a:extLst>
              <a:ext uri="{FF2B5EF4-FFF2-40B4-BE49-F238E27FC236}">
                <a16:creationId xmlns:a16="http://schemas.microsoft.com/office/drawing/2014/main" id="{8CAB2A0F-BAF2-482B-8D81-56F80D2EDB6E}"/>
              </a:ext>
            </a:extLst>
          </p:cNvPr>
          <p:cNvSpPr>
            <a:spLocks noGrp="1"/>
          </p:cNvSpPr>
          <p:nvPr>
            <p:ph type="body" sz="quarter" idx="10" hasCustomPrompt="1"/>
          </p:nvPr>
        </p:nvSpPr>
        <p:spPr>
          <a:xfrm rot="20904430">
            <a:off x="1643090" y="2256780"/>
            <a:ext cx="5886903" cy="895350"/>
          </a:xfrm>
          <a:prstGeom prst="rect">
            <a:avLst/>
          </a:prstGeom>
        </p:spPr>
        <p:txBody>
          <a:bodyPr/>
          <a:lstStyle>
            <a:lvl1pPr marL="0" indent="0">
              <a:buNone/>
              <a:defRPr sz="4333" b="1" cap="all" baseline="0">
                <a:solidFill>
                  <a:schemeClr val="bg1"/>
                </a:solidFill>
                <a:latin typeface="Arial" panose="020B0604020202020204" pitchFamily="34" charset="0"/>
                <a:cs typeface="Arial" panose="020B0604020202020204" pitchFamily="34" charset="0"/>
              </a:defRPr>
            </a:lvl1pPr>
          </a:lstStyle>
          <a:p>
            <a:pPr lvl="0"/>
            <a:r>
              <a:rPr lang="fr-FR" dirty="0"/>
              <a:t>Partie X</a:t>
            </a:r>
          </a:p>
        </p:txBody>
      </p:sp>
      <p:sp>
        <p:nvSpPr>
          <p:cNvPr id="14" name="Espace réservé du texte 4">
            <a:extLst>
              <a:ext uri="{FF2B5EF4-FFF2-40B4-BE49-F238E27FC236}">
                <a16:creationId xmlns:a16="http://schemas.microsoft.com/office/drawing/2014/main" id="{F0FDFA80-0546-4C2B-9E85-B579880B6C7D}"/>
              </a:ext>
            </a:extLst>
          </p:cNvPr>
          <p:cNvSpPr>
            <a:spLocks noGrp="1"/>
          </p:cNvSpPr>
          <p:nvPr>
            <p:ph type="body" sz="quarter" idx="11" hasCustomPrompt="1"/>
          </p:nvPr>
        </p:nvSpPr>
        <p:spPr>
          <a:xfrm rot="20913365">
            <a:off x="1976041" y="3305176"/>
            <a:ext cx="5850731" cy="1438275"/>
          </a:xfrm>
          <a:prstGeom prst="rect">
            <a:avLst/>
          </a:prstGeom>
        </p:spPr>
        <p:txBody>
          <a:bodyPr/>
          <a:lstStyle>
            <a:lvl1pPr marL="0" indent="0">
              <a:buNone/>
              <a:defRPr sz="2167" cap="all" baseline="0">
                <a:solidFill>
                  <a:schemeClr val="bg1"/>
                </a:solidFill>
                <a:latin typeface="Arial" panose="020B0604020202020204" pitchFamily="34" charset="0"/>
                <a:cs typeface="Arial" panose="020B0604020202020204" pitchFamily="34" charset="0"/>
              </a:defRPr>
            </a:lvl1pPr>
            <a:lvl2pPr marL="495285" indent="0">
              <a:buNone/>
              <a:defRPr sz="1733">
                <a:solidFill>
                  <a:schemeClr val="bg1"/>
                </a:solidFill>
              </a:defRPr>
            </a:lvl2pPr>
            <a:lvl3pPr marL="990570" indent="0">
              <a:buNone/>
              <a:defRPr sz="1733">
                <a:solidFill>
                  <a:schemeClr val="bg1"/>
                </a:solidFill>
              </a:defRPr>
            </a:lvl3pPr>
            <a:lvl4pPr marL="1485854" indent="0">
              <a:buNone/>
              <a:defRPr sz="1733">
                <a:solidFill>
                  <a:schemeClr val="bg1"/>
                </a:solidFill>
              </a:defRPr>
            </a:lvl4pPr>
            <a:lvl5pPr marL="1981139" indent="0">
              <a:buNone/>
              <a:defRPr sz="1733">
                <a:solidFill>
                  <a:schemeClr val="bg1"/>
                </a:solidFill>
              </a:defRPr>
            </a:lvl5pPr>
          </a:lstStyle>
          <a:p>
            <a:pPr lvl="0"/>
            <a:r>
              <a:rPr lang="fr-FR" dirty="0"/>
              <a:t>Titre du chapitre</a:t>
            </a:r>
          </a:p>
        </p:txBody>
      </p:sp>
    </p:spTree>
    <p:extLst>
      <p:ext uri="{BB962C8B-B14F-4D97-AF65-F5344CB8AC3E}">
        <p14:creationId xmlns:p14="http://schemas.microsoft.com/office/powerpoint/2010/main" val="4350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oleObject" Target="../embeddings/oleObject11.bin"/><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17.xml"/><Relationship Id="rId2" Type="http://schemas.openxmlformats.org/officeDocument/2006/relationships/slideLayout" Target="../slideLayouts/slideLayout16.xml"/><Relationship Id="rId16" Type="http://schemas.openxmlformats.org/officeDocument/2006/relationships/tags" Target="../tags/tag16.xml"/><Relationship Id="rId20"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1.emf"/><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oleObject" Target="../embeddings/oleObject21.bin"/><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ags" Target="../tags/tag31.xml"/><Relationship Id="rId2" Type="http://schemas.openxmlformats.org/officeDocument/2006/relationships/slideLayout" Target="../slideLayouts/slideLayout30.xml"/><Relationship Id="rId16" Type="http://schemas.openxmlformats.org/officeDocument/2006/relationships/tags" Target="../tags/tag30.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image" Target="../media/image1.emf"/><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E23E23D9-33DF-4B3A-9732-63B71EBAB236}"/>
              </a:ext>
            </a:extLst>
          </p:cNvPr>
          <p:cNvGraphicFramePr>
            <a:graphicFrameLocks noChangeAspect="1"/>
          </p:cNvGraphicFramePr>
          <p:nvPr userDrawn="1">
            <p:custDataLst>
              <p:tags r:id="rId16"/>
            </p:custDataLst>
            <p:extLst>
              <p:ext uri="{D42A27DB-BD31-4B8C-83A1-F6EECF244321}">
                <p14:modId xmlns:p14="http://schemas.microsoft.com/office/powerpoint/2010/main" val="2464289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8" imgW="384" imgH="384" progId="TCLayout.ActiveDocument.1">
                  <p:embed/>
                </p:oleObj>
              </mc:Choice>
              <mc:Fallback>
                <p:oleObj name="Diapositive think-cell" r:id="rId18" imgW="384" imgH="384"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A63FCAB-A7F9-407A-A838-0797260ECC42}"/>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2400" b="1" i="0" baseline="0" dirty="0">
              <a:latin typeface="Calibri Light" panose="020F0302020204030204" pitchFamily="34" charset="0"/>
              <a:ea typeface="+mj-ea"/>
              <a:cs typeface="+mj-cs"/>
              <a:sym typeface="Calibri Light" panose="020F0302020204030204" pitchFamily="34" charset="0"/>
            </a:endParaRPr>
          </a:p>
        </p:txBody>
      </p:sp>
      <p:sp>
        <p:nvSpPr>
          <p:cNvPr id="2" name="Espace réservé du titre 1">
            <a:extLst>
              <a:ext uri="{FF2B5EF4-FFF2-40B4-BE49-F238E27FC236}">
                <a16:creationId xmlns:a16="http://schemas.microsoft.com/office/drawing/2014/main" id="{7905AD6B-A62B-44CA-BF49-C1492FB77336}"/>
              </a:ext>
            </a:extLst>
          </p:cNvPr>
          <p:cNvSpPr>
            <a:spLocks noGrp="1"/>
          </p:cNvSpPr>
          <p:nvPr>
            <p:ph type="title"/>
          </p:nvPr>
        </p:nvSpPr>
        <p:spPr>
          <a:xfrm>
            <a:off x="445771" y="939202"/>
            <a:ext cx="9063990" cy="332399"/>
          </a:xfrm>
          <a:prstGeom prst="rect">
            <a:avLst/>
          </a:prstGeom>
        </p:spPr>
        <p:txBody>
          <a:bodyPr vert="horz" wrap="square" lIns="0" tIns="0" rIns="0" bIns="0" rtlCol="0" anchor="ctr">
            <a:spAutoFit/>
          </a:bodyPr>
          <a:lstStyle/>
          <a:p>
            <a:r>
              <a:rPr lang="fr-FR" dirty="0"/>
              <a:t>Modifiez le style du titre</a:t>
            </a:r>
          </a:p>
        </p:txBody>
      </p:sp>
      <p:sp>
        <p:nvSpPr>
          <p:cNvPr id="3" name="Espace réservé du texte 2">
            <a:extLst>
              <a:ext uri="{FF2B5EF4-FFF2-40B4-BE49-F238E27FC236}">
                <a16:creationId xmlns:a16="http://schemas.microsoft.com/office/drawing/2014/main" id="{A0D5CBA1-7C5D-4726-92B7-4D1C4B449247}"/>
              </a:ext>
            </a:extLst>
          </p:cNvPr>
          <p:cNvSpPr>
            <a:spLocks noGrp="1"/>
          </p:cNvSpPr>
          <p:nvPr>
            <p:ph type="body" idx="1"/>
          </p:nvPr>
        </p:nvSpPr>
        <p:spPr>
          <a:xfrm>
            <a:off x="445770" y="2318431"/>
            <a:ext cx="8779193" cy="410369"/>
          </a:xfrm>
          <a:prstGeom prst="rect">
            <a:avLst/>
          </a:prstGeom>
        </p:spPr>
        <p:txBody>
          <a:bodyPr vert="horz" wrap="square" lIns="0" tIns="0" rIns="0" bIns="0" rtlCol="0">
            <a:spAutoFit/>
          </a:bodyPr>
          <a:lstStyle/>
          <a:p>
            <a:pPr lvl="0"/>
            <a:r>
              <a:rPr lang="fr-FR" dirty="0"/>
              <a:t>Cliquez pour modifier les styles du texte du masque</a:t>
            </a:r>
          </a:p>
          <a:p>
            <a:pPr lvl="1"/>
            <a:r>
              <a:rPr lang="fr-FR" dirty="0"/>
              <a:t>Deuxième niveau</a:t>
            </a:r>
          </a:p>
        </p:txBody>
      </p:sp>
      <p:sp>
        <p:nvSpPr>
          <p:cNvPr id="5" name="Espace réservé du pied de page 4">
            <a:extLst>
              <a:ext uri="{FF2B5EF4-FFF2-40B4-BE49-F238E27FC236}">
                <a16:creationId xmlns:a16="http://schemas.microsoft.com/office/drawing/2014/main" id="{B47E1C9C-D60B-4E3D-B86C-5EED3E0BE91D}"/>
              </a:ext>
            </a:extLst>
          </p:cNvPr>
          <p:cNvSpPr>
            <a:spLocks noGrp="1"/>
          </p:cNvSpPr>
          <p:nvPr>
            <p:ph type="ftr" sz="quarter" idx="3"/>
          </p:nvPr>
        </p:nvSpPr>
        <p:spPr>
          <a:xfrm>
            <a:off x="7811924" y="319282"/>
            <a:ext cx="1336904" cy="161583"/>
          </a:xfrm>
          <a:prstGeom prst="rect">
            <a:avLst/>
          </a:prstGeom>
        </p:spPr>
        <p:txBody>
          <a:bodyPr vert="horz" wrap="none" lIns="0" tIns="0" rIns="0" bIns="0" rtlCol="0" anchor="ctr">
            <a:spAutoFit/>
          </a:bodyPr>
          <a:lstStyle>
            <a:lvl1pPr algn="r">
              <a:defRPr sz="1050">
                <a:solidFill>
                  <a:schemeClr val="accent3"/>
                </a:solidFill>
              </a:defRPr>
            </a:lvl1pPr>
          </a:lstStyle>
          <a:p>
            <a:r>
              <a:rPr lang="fr-FR"/>
              <a:t>Client - Mission – Date /</a:t>
            </a:r>
            <a:endParaRPr lang="fr-FR" dirty="0"/>
          </a:p>
        </p:txBody>
      </p:sp>
      <p:sp>
        <p:nvSpPr>
          <p:cNvPr id="6" name="Espace réservé du numéro de diapositive 5">
            <a:extLst>
              <a:ext uri="{FF2B5EF4-FFF2-40B4-BE49-F238E27FC236}">
                <a16:creationId xmlns:a16="http://schemas.microsoft.com/office/drawing/2014/main" id="{CE0284CE-9B6D-479F-AFAD-D577A3EBF8DF}"/>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cxnSp>
        <p:nvCxnSpPr>
          <p:cNvPr id="12" name="Connecteur droit 11">
            <a:extLst>
              <a:ext uri="{FF2B5EF4-FFF2-40B4-BE49-F238E27FC236}">
                <a16:creationId xmlns:a16="http://schemas.microsoft.com/office/drawing/2014/main" id="{21727B4A-726A-441F-990C-722208580EAE}"/>
              </a:ext>
            </a:extLst>
          </p:cNvPr>
          <p:cNvCxnSpPr/>
          <p:nvPr userDrawn="1"/>
        </p:nvCxnSpPr>
        <p:spPr>
          <a:xfrm>
            <a:off x="445770" y="640080"/>
            <a:ext cx="90639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FD3E1187-23FB-4EA9-A922-40F52238B3EB}"/>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9188" y="43464"/>
            <a:ext cx="1507711" cy="628612"/>
          </a:xfrm>
          <a:prstGeom prst="rect">
            <a:avLst/>
          </a:prstGeom>
        </p:spPr>
      </p:pic>
      <p:pic>
        <p:nvPicPr>
          <p:cNvPr id="20" name="Image 19">
            <a:extLst>
              <a:ext uri="{FF2B5EF4-FFF2-40B4-BE49-F238E27FC236}">
                <a16:creationId xmlns:a16="http://schemas.microsoft.com/office/drawing/2014/main" id="{BC0DC8A9-6BC1-4061-A24C-DCDCC729FD1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801051" y="43464"/>
            <a:ext cx="1507711" cy="628612"/>
          </a:xfrm>
          <a:prstGeom prst="rect">
            <a:avLst/>
          </a:prstGeom>
        </p:spPr>
      </p:pic>
    </p:spTree>
    <p:extLst>
      <p:ext uri="{BB962C8B-B14F-4D97-AF65-F5344CB8AC3E}">
        <p14:creationId xmlns:p14="http://schemas.microsoft.com/office/powerpoint/2010/main" val="418735563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61" r:id="rId4"/>
    <p:sldLayoutId id="2147483759" r:id="rId5"/>
    <p:sldLayoutId id="2147483750" r:id="rId6"/>
    <p:sldLayoutId id="2147483765" r:id="rId7"/>
    <p:sldLayoutId id="2147483766" r:id="rId8"/>
    <p:sldLayoutId id="2147483760" r:id="rId9"/>
    <p:sldLayoutId id="2147483749" r:id="rId10"/>
    <p:sldLayoutId id="2147483763" r:id="rId11"/>
    <p:sldLayoutId id="2147483764" r:id="rId12"/>
    <p:sldLayoutId id="2147483752" r:id="rId13"/>
    <p:sldLayoutId id="2147483753" r:id="rId14"/>
  </p:sldLayoutIdLst>
  <p:hf hd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Clr>
          <a:schemeClr val="accent1"/>
        </a:buClr>
        <a:buFont typeface="Wingdings" panose="05000000000000000000" pitchFamily="2" charset="2"/>
        <a:buChar char="§"/>
        <a:defRPr sz="1300" kern="1200">
          <a:solidFill>
            <a:schemeClr val="accent1"/>
          </a:solidFill>
          <a:latin typeface="+mn-lt"/>
          <a:ea typeface="+mn-ea"/>
          <a:cs typeface="+mn-cs"/>
        </a:defRPr>
      </a:lvl1pPr>
      <a:lvl2pPr marL="523875" indent="-161925"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5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E23E23D9-33DF-4B3A-9732-63B71EBAB236}"/>
              </a:ext>
            </a:extLst>
          </p:cNvPr>
          <p:cNvGraphicFramePr>
            <a:graphicFrameLocks noChangeAspect="1"/>
          </p:cNvGraphicFramePr>
          <p:nvPr userDrawn="1">
            <p:custDataLst>
              <p:tags r:id="rId16"/>
            </p:custDataLst>
            <p:extLst>
              <p:ext uri="{D42A27DB-BD31-4B8C-83A1-F6EECF244321}">
                <p14:modId xmlns:p14="http://schemas.microsoft.com/office/powerpoint/2010/main" val="538108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8" imgW="384" imgH="384" progId="TCLayout.ActiveDocument.1">
                  <p:embed/>
                </p:oleObj>
              </mc:Choice>
              <mc:Fallback>
                <p:oleObj name="Diapositive think-cell" r:id="rId18" imgW="384" imgH="384" progId="TCLayout.ActiveDocument.1">
                  <p:embed/>
                  <p:pic>
                    <p:nvPicPr>
                      <p:cNvPr id="8" name="Objet 7" hidden="1">
                        <a:extLst>
                          <a:ext uri="{FF2B5EF4-FFF2-40B4-BE49-F238E27FC236}">
                            <a16:creationId xmlns:a16="http://schemas.microsoft.com/office/drawing/2014/main" id="{E23E23D9-33DF-4B3A-9732-63B71EBAB236}"/>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A63FCAB-A7F9-407A-A838-0797260ECC42}"/>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2400" b="1" i="0" baseline="0" dirty="0">
              <a:latin typeface="Calibri Light" panose="020F0302020204030204" pitchFamily="34" charset="0"/>
              <a:ea typeface="+mj-ea"/>
              <a:cs typeface="+mj-cs"/>
              <a:sym typeface="Calibri Light" panose="020F0302020204030204" pitchFamily="34" charset="0"/>
            </a:endParaRPr>
          </a:p>
        </p:txBody>
      </p:sp>
      <p:sp>
        <p:nvSpPr>
          <p:cNvPr id="2" name="Espace réservé du titre 1">
            <a:extLst>
              <a:ext uri="{FF2B5EF4-FFF2-40B4-BE49-F238E27FC236}">
                <a16:creationId xmlns:a16="http://schemas.microsoft.com/office/drawing/2014/main" id="{7905AD6B-A62B-44CA-BF49-C1492FB77336}"/>
              </a:ext>
            </a:extLst>
          </p:cNvPr>
          <p:cNvSpPr>
            <a:spLocks noGrp="1"/>
          </p:cNvSpPr>
          <p:nvPr>
            <p:ph type="title"/>
          </p:nvPr>
        </p:nvSpPr>
        <p:spPr>
          <a:xfrm>
            <a:off x="445771" y="939202"/>
            <a:ext cx="9063990" cy="332399"/>
          </a:xfrm>
          <a:prstGeom prst="rect">
            <a:avLst/>
          </a:prstGeom>
        </p:spPr>
        <p:txBody>
          <a:bodyPr vert="horz" wrap="square" lIns="0" tIns="0" rIns="0" bIns="0" rtlCol="0" anchor="ctr">
            <a:spAutoFit/>
          </a:bodyPr>
          <a:lstStyle/>
          <a:p>
            <a:r>
              <a:rPr lang="fr-FR" dirty="0"/>
              <a:t>Modifiez le style du titre</a:t>
            </a:r>
          </a:p>
        </p:txBody>
      </p:sp>
      <p:sp>
        <p:nvSpPr>
          <p:cNvPr id="3" name="Espace réservé du texte 2">
            <a:extLst>
              <a:ext uri="{FF2B5EF4-FFF2-40B4-BE49-F238E27FC236}">
                <a16:creationId xmlns:a16="http://schemas.microsoft.com/office/drawing/2014/main" id="{A0D5CBA1-7C5D-4726-92B7-4D1C4B449247}"/>
              </a:ext>
            </a:extLst>
          </p:cNvPr>
          <p:cNvSpPr>
            <a:spLocks noGrp="1"/>
          </p:cNvSpPr>
          <p:nvPr>
            <p:ph type="body" idx="1"/>
          </p:nvPr>
        </p:nvSpPr>
        <p:spPr>
          <a:xfrm>
            <a:off x="445770" y="2318431"/>
            <a:ext cx="8779193" cy="410369"/>
          </a:xfrm>
          <a:prstGeom prst="rect">
            <a:avLst/>
          </a:prstGeom>
        </p:spPr>
        <p:txBody>
          <a:bodyPr vert="horz" wrap="square" lIns="0" tIns="0" rIns="0" bIns="0" rtlCol="0">
            <a:spAutoFit/>
          </a:bodyPr>
          <a:lstStyle/>
          <a:p>
            <a:pPr lvl="0"/>
            <a:r>
              <a:rPr lang="fr-FR" dirty="0"/>
              <a:t>Cliquez pour modifier les styles du texte du masque</a:t>
            </a:r>
          </a:p>
          <a:p>
            <a:pPr lvl="1"/>
            <a:r>
              <a:rPr lang="fr-FR" dirty="0"/>
              <a:t>Deuxième niveau</a:t>
            </a:r>
          </a:p>
        </p:txBody>
      </p:sp>
      <p:sp>
        <p:nvSpPr>
          <p:cNvPr id="5" name="Espace réservé du pied de page 4">
            <a:extLst>
              <a:ext uri="{FF2B5EF4-FFF2-40B4-BE49-F238E27FC236}">
                <a16:creationId xmlns:a16="http://schemas.microsoft.com/office/drawing/2014/main" id="{B47E1C9C-D60B-4E3D-B86C-5EED3E0BE91D}"/>
              </a:ext>
            </a:extLst>
          </p:cNvPr>
          <p:cNvSpPr>
            <a:spLocks noGrp="1"/>
          </p:cNvSpPr>
          <p:nvPr>
            <p:ph type="ftr" sz="quarter" idx="3"/>
          </p:nvPr>
        </p:nvSpPr>
        <p:spPr>
          <a:xfrm>
            <a:off x="7811924" y="319282"/>
            <a:ext cx="1336904" cy="161583"/>
          </a:xfrm>
          <a:prstGeom prst="rect">
            <a:avLst/>
          </a:prstGeom>
        </p:spPr>
        <p:txBody>
          <a:bodyPr vert="horz" wrap="none" lIns="0" tIns="0" rIns="0" bIns="0" rtlCol="0" anchor="ctr">
            <a:spAutoFit/>
          </a:bodyPr>
          <a:lstStyle>
            <a:lvl1pPr algn="r">
              <a:defRPr sz="1050">
                <a:solidFill>
                  <a:schemeClr val="accent3"/>
                </a:solidFill>
              </a:defRPr>
            </a:lvl1pPr>
          </a:lstStyle>
          <a:p>
            <a:r>
              <a:rPr lang="fr-FR"/>
              <a:t>Client - Mission – Date /</a:t>
            </a:r>
            <a:endParaRPr lang="fr-FR" dirty="0"/>
          </a:p>
        </p:txBody>
      </p:sp>
      <p:sp>
        <p:nvSpPr>
          <p:cNvPr id="6" name="Espace réservé du numéro de diapositive 5">
            <a:extLst>
              <a:ext uri="{FF2B5EF4-FFF2-40B4-BE49-F238E27FC236}">
                <a16:creationId xmlns:a16="http://schemas.microsoft.com/office/drawing/2014/main" id="{CE0284CE-9B6D-479F-AFAD-D577A3EBF8DF}"/>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cxnSp>
        <p:nvCxnSpPr>
          <p:cNvPr id="12" name="Connecteur droit 11">
            <a:extLst>
              <a:ext uri="{FF2B5EF4-FFF2-40B4-BE49-F238E27FC236}">
                <a16:creationId xmlns:a16="http://schemas.microsoft.com/office/drawing/2014/main" id="{21727B4A-726A-441F-990C-722208580EAE}"/>
              </a:ext>
            </a:extLst>
          </p:cNvPr>
          <p:cNvCxnSpPr/>
          <p:nvPr userDrawn="1"/>
        </p:nvCxnSpPr>
        <p:spPr>
          <a:xfrm>
            <a:off x="445770" y="640080"/>
            <a:ext cx="90639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FD3E1187-23FB-4EA9-A922-40F52238B3EB}"/>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9188" y="43464"/>
            <a:ext cx="1507711" cy="628612"/>
          </a:xfrm>
          <a:prstGeom prst="rect">
            <a:avLst/>
          </a:prstGeom>
        </p:spPr>
      </p:pic>
    </p:spTree>
    <p:extLst>
      <p:ext uri="{BB962C8B-B14F-4D97-AF65-F5344CB8AC3E}">
        <p14:creationId xmlns:p14="http://schemas.microsoft.com/office/powerpoint/2010/main" val="185967485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p:hf hd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Clr>
          <a:schemeClr val="accent1"/>
        </a:buClr>
        <a:buFont typeface="Wingdings" panose="05000000000000000000" pitchFamily="2" charset="2"/>
        <a:buChar char="§"/>
        <a:defRPr sz="1300" kern="1200">
          <a:solidFill>
            <a:schemeClr val="accent1"/>
          </a:solidFill>
          <a:latin typeface="+mn-lt"/>
          <a:ea typeface="+mn-ea"/>
          <a:cs typeface="+mn-cs"/>
        </a:defRPr>
      </a:lvl1pPr>
      <a:lvl2pPr marL="523875" indent="-161925"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5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E23E23D9-33DF-4B3A-9732-63B71EBAB236}"/>
              </a:ext>
            </a:extLst>
          </p:cNvPr>
          <p:cNvGraphicFramePr>
            <a:graphicFrameLocks noChangeAspect="1"/>
          </p:cNvGraphicFramePr>
          <p:nvPr userDrawn="1">
            <p:custDataLst>
              <p:tags r:id="rId16"/>
            </p:custDataLst>
            <p:extLst>
              <p:ext uri="{D42A27DB-BD31-4B8C-83A1-F6EECF244321}">
                <p14:modId xmlns:p14="http://schemas.microsoft.com/office/powerpoint/2010/main" val="1317863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8" imgW="384" imgH="384" progId="TCLayout.ActiveDocument.1">
                  <p:embed/>
                </p:oleObj>
              </mc:Choice>
              <mc:Fallback>
                <p:oleObj name="Diapositive think-cell" r:id="rId18" imgW="384" imgH="384" progId="TCLayout.ActiveDocument.1">
                  <p:embed/>
                  <p:pic>
                    <p:nvPicPr>
                      <p:cNvPr id="8" name="Objet 7" hidden="1">
                        <a:extLst>
                          <a:ext uri="{FF2B5EF4-FFF2-40B4-BE49-F238E27FC236}">
                            <a16:creationId xmlns:a16="http://schemas.microsoft.com/office/drawing/2014/main" id="{E23E23D9-33DF-4B3A-9732-63B71EBAB236}"/>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A63FCAB-A7F9-407A-A838-0797260ECC42}"/>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2400" b="1" i="0" baseline="0" dirty="0">
              <a:latin typeface="Calibri Light" panose="020F0302020204030204" pitchFamily="34" charset="0"/>
              <a:ea typeface="+mj-ea"/>
              <a:cs typeface="+mj-cs"/>
              <a:sym typeface="Calibri Light" panose="020F0302020204030204" pitchFamily="34" charset="0"/>
            </a:endParaRPr>
          </a:p>
        </p:txBody>
      </p:sp>
      <p:sp>
        <p:nvSpPr>
          <p:cNvPr id="2" name="Espace réservé du titre 1">
            <a:extLst>
              <a:ext uri="{FF2B5EF4-FFF2-40B4-BE49-F238E27FC236}">
                <a16:creationId xmlns:a16="http://schemas.microsoft.com/office/drawing/2014/main" id="{7905AD6B-A62B-44CA-BF49-C1492FB77336}"/>
              </a:ext>
            </a:extLst>
          </p:cNvPr>
          <p:cNvSpPr>
            <a:spLocks noGrp="1"/>
          </p:cNvSpPr>
          <p:nvPr>
            <p:ph type="title"/>
          </p:nvPr>
        </p:nvSpPr>
        <p:spPr>
          <a:xfrm>
            <a:off x="445771" y="939202"/>
            <a:ext cx="9063990" cy="332399"/>
          </a:xfrm>
          <a:prstGeom prst="rect">
            <a:avLst/>
          </a:prstGeom>
        </p:spPr>
        <p:txBody>
          <a:bodyPr vert="horz" wrap="square" lIns="0" tIns="0" rIns="0" bIns="0" rtlCol="0" anchor="ctr">
            <a:spAutoFit/>
          </a:bodyPr>
          <a:lstStyle/>
          <a:p>
            <a:r>
              <a:rPr lang="fr-FR" dirty="0"/>
              <a:t>Modifiez le style du titre</a:t>
            </a:r>
          </a:p>
        </p:txBody>
      </p:sp>
      <p:sp>
        <p:nvSpPr>
          <p:cNvPr id="3" name="Espace réservé du texte 2">
            <a:extLst>
              <a:ext uri="{FF2B5EF4-FFF2-40B4-BE49-F238E27FC236}">
                <a16:creationId xmlns:a16="http://schemas.microsoft.com/office/drawing/2014/main" id="{A0D5CBA1-7C5D-4726-92B7-4D1C4B449247}"/>
              </a:ext>
            </a:extLst>
          </p:cNvPr>
          <p:cNvSpPr>
            <a:spLocks noGrp="1"/>
          </p:cNvSpPr>
          <p:nvPr>
            <p:ph type="body" idx="1"/>
          </p:nvPr>
        </p:nvSpPr>
        <p:spPr>
          <a:xfrm>
            <a:off x="445770" y="2318431"/>
            <a:ext cx="8779193" cy="410369"/>
          </a:xfrm>
          <a:prstGeom prst="rect">
            <a:avLst/>
          </a:prstGeom>
        </p:spPr>
        <p:txBody>
          <a:bodyPr vert="horz" wrap="square" lIns="0" tIns="0" rIns="0" bIns="0" rtlCol="0">
            <a:spAutoFit/>
          </a:bodyPr>
          <a:lstStyle/>
          <a:p>
            <a:pPr lvl="0"/>
            <a:r>
              <a:rPr lang="fr-FR" dirty="0"/>
              <a:t>Cliquez pour modifier les styles du texte du masque</a:t>
            </a:r>
          </a:p>
          <a:p>
            <a:pPr lvl="1"/>
            <a:r>
              <a:rPr lang="fr-FR" dirty="0"/>
              <a:t>Deuxième niveau</a:t>
            </a:r>
          </a:p>
        </p:txBody>
      </p:sp>
      <p:sp>
        <p:nvSpPr>
          <p:cNvPr id="5" name="Espace réservé du pied de page 4">
            <a:extLst>
              <a:ext uri="{FF2B5EF4-FFF2-40B4-BE49-F238E27FC236}">
                <a16:creationId xmlns:a16="http://schemas.microsoft.com/office/drawing/2014/main" id="{B47E1C9C-D60B-4E3D-B86C-5EED3E0BE91D}"/>
              </a:ext>
            </a:extLst>
          </p:cNvPr>
          <p:cNvSpPr>
            <a:spLocks noGrp="1"/>
          </p:cNvSpPr>
          <p:nvPr>
            <p:ph type="ftr" sz="quarter" idx="3"/>
          </p:nvPr>
        </p:nvSpPr>
        <p:spPr>
          <a:xfrm>
            <a:off x="7811924" y="319282"/>
            <a:ext cx="1336904" cy="161583"/>
          </a:xfrm>
          <a:prstGeom prst="rect">
            <a:avLst/>
          </a:prstGeom>
        </p:spPr>
        <p:txBody>
          <a:bodyPr vert="horz" wrap="none" lIns="0" tIns="0" rIns="0" bIns="0" rtlCol="0" anchor="ctr">
            <a:spAutoFit/>
          </a:bodyPr>
          <a:lstStyle>
            <a:lvl1pPr algn="r">
              <a:defRPr sz="1050">
                <a:solidFill>
                  <a:schemeClr val="accent3"/>
                </a:solidFill>
              </a:defRPr>
            </a:lvl1pPr>
          </a:lstStyle>
          <a:p>
            <a:r>
              <a:rPr lang="fr-FR"/>
              <a:t>Client - Mission – Date /</a:t>
            </a:r>
            <a:endParaRPr lang="fr-FR" dirty="0"/>
          </a:p>
        </p:txBody>
      </p:sp>
      <p:sp>
        <p:nvSpPr>
          <p:cNvPr id="6" name="Espace réservé du numéro de diapositive 5">
            <a:extLst>
              <a:ext uri="{FF2B5EF4-FFF2-40B4-BE49-F238E27FC236}">
                <a16:creationId xmlns:a16="http://schemas.microsoft.com/office/drawing/2014/main" id="{CE0284CE-9B6D-479F-AFAD-D577A3EBF8DF}"/>
              </a:ext>
            </a:extLst>
          </p:cNvPr>
          <p:cNvSpPr>
            <a:spLocks noGrp="1"/>
          </p:cNvSpPr>
          <p:nvPr>
            <p:ph type="sldNum" sz="quarter" idx="4"/>
          </p:nvPr>
        </p:nvSpPr>
        <p:spPr>
          <a:xfrm>
            <a:off x="9207189" y="319282"/>
            <a:ext cx="290144" cy="161583"/>
          </a:xfrm>
          <a:prstGeom prst="rect">
            <a:avLst/>
          </a:prstGeom>
        </p:spPr>
        <p:txBody>
          <a:bodyPr vert="horz" wrap="none" lIns="0" tIns="0" rIns="0" bIns="0" rtlCol="0" anchor="ctr">
            <a:spAutoFit/>
          </a:bodyPr>
          <a:lstStyle>
            <a:lvl1pPr algn="r">
              <a:defRPr sz="1050">
                <a:solidFill>
                  <a:schemeClr val="tx1"/>
                </a:solidFill>
              </a:defRPr>
            </a:lvl1pPr>
          </a:lstStyle>
          <a:p>
            <a:r>
              <a:rPr lang="fr-FR"/>
              <a:t>P</a:t>
            </a:r>
            <a:fld id="{4F171275-0B09-4281-A45C-5B681330E652}" type="slidenum">
              <a:rPr lang="fr-FR" smtClean="0"/>
              <a:pPr/>
              <a:t>‹N°›</a:t>
            </a:fld>
            <a:endParaRPr lang="fr-FR" dirty="0"/>
          </a:p>
        </p:txBody>
      </p:sp>
      <p:cxnSp>
        <p:nvCxnSpPr>
          <p:cNvPr id="12" name="Connecteur droit 11">
            <a:extLst>
              <a:ext uri="{FF2B5EF4-FFF2-40B4-BE49-F238E27FC236}">
                <a16:creationId xmlns:a16="http://schemas.microsoft.com/office/drawing/2014/main" id="{21727B4A-726A-441F-990C-722208580EAE}"/>
              </a:ext>
            </a:extLst>
          </p:cNvPr>
          <p:cNvCxnSpPr/>
          <p:nvPr userDrawn="1"/>
        </p:nvCxnSpPr>
        <p:spPr>
          <a:xfrm>
            <a:off x="445770" y="640080"/>
            <a:ext cx="90639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Image 19">
            <a:extLst>
              <a:ext uri="{FF2B5EF4-FFF2-40B4-BE49-F238E27FC236}">
                <a16:creationId xmlns:a16="http://schemas.microsoft.com/office/drawing/2014/main" id="{BC0DC8A9-6BC1-4061-A24C-DCDCC729FD1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9188" y="43464"/>
            <a:ext cx="1507711" cy="628612"/>
          </a:xfrm>
          <a:prstGeom prst="rect">
            <a:avLst/>
          </a:prstGeom>
        </p:spPr>
      </p:pic>
    </p:spTree>
    <p:extLst>
      <p:ext uri="{BB962C8B-B14F-4D97-AF65-F5344CB8AC3E}">
        <p14:creationId xmlns:p14="http://schemas.microsoft.com/office/powerpoint/2010/main" val="382851290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hf hd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Clr>
          <a:schemeClr val="accent1"/>
        </a:buClr>
        <a:buFont typeface="Wingdings" panose="05000000000000000000" pitchFamily="2" charset="2"/>
        <a:buChar char="§"/>
        <a:defRPr sz="1300" kern="1200">
          <a:solidFill>
            <a:schemeClr val="accent1"/>
          </a:solidFill>
          <a:latin typeface="+mn-lt"/>
          <a:ea typeface="+mn-ea"/>
          <a:cs typeface="+mn-cs"/>
        </a:defRPr>
      </a:lvl1pPr>
      <a:lvl2pPr marL="523875" indent="-161925"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5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13.xml"/></Relationships>
</file>

<file path=ppt/slides/_rels/slide11.xml.rels><?xml version="1.0" encoding="UTF-8" standalone="yes"?>
<Relationships xmlns="http://schemas.openxmlformats.org/package/2006/relationships"><Relationship Id="rId8" Type="http://schemas.openxmlformats.org/officeDocument/2006/relationships/tags" Target="../tags/tag121.xml"/><Relationship Id="rId3" Type="http://schemas.openxmlformats.org/officeDocument/2006/relationships/tags" Target="../tags/tag116.xml"/><Relationship Id="rId7" Type="http://schemas.openxmlformats.org/officeDocument/2006/relationships/tags" Target="../tags/tag120.xml"/><Relationship Id="rId12" Type="http://schemas.openxmlformats.org/officeDocument/2006/relationships/image" Target="../media/image22.jpe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image" Target="../media/image21.png"/><Relationship Id="rId5" Type="http://schemas.openxmlformats.org/officeDocument/2006/relationships/tags" Target="../tags/tag118.xml"/><Relationship Id="rId10" Type="http://schemas.openxmlformats.org/officeDocument/2006/relationships/slideLayout" Target="../slideLayouts/slideLayout16.xml"/><Relationship Id="rId4" Type="http://schemas.openxmlformats.org/officeDocument/2006/relationships/tags" Target="../tags/tag117.xml"/><Relationship Id="rId9" Type="http://schemas.openxmlformats.org/officeDocument/2006/relationships/tags" Target="../tags/tag122.xml"/></Relationships>
</file>

<file path=ppt/slides/_rels/slide12.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image" Target="../media/image22.jpe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21.png"/><Relationship Id="rId5" Type="http://schemas.openxmlformats.org/officeDocument/2006/relationships/tags" Target="../tags/tag127.xml"/><Relationship Id="rId10" Type="http://schemas.openxmlformats.org/officeDocument/2006/relationships/slideLayout" Target="../slideLayouts/slideLayout16.xml"/><Relationship Id="rId4" Type="http://schemas.openxmlformats.org/officeDocument/2006/relationships/tags" Target="../tags/tag126.xml"/><Relationship Id="rId9" Type="http://schemas.openxmlformats.org/officeDocument/2006/relationships/tags" Target="../tags/tag131.xml"/></Relationships>
</file>

<file path=ppt/slides/_rels/slide13.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image" Target="../media/image21.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image" Target="../media/image22.jpeg"/><Relationship Id="rId5" Type="http://schemas.openxmlformats.org/officeDocument/2006/relationships/tags" Target="../tags/tag136.xml"/><Relationship Id="rId10" Type="http://schemas.openxmlformats.org/officeDocument/2006/relationships/slideLayout" Target="../slideLayouts/slideLayout16.xml"/><Relationship Id="rId4" Type="http://schemas.openxmlformats.org/officeDocument/2006/relationships/tags" Target="../tags/tag135.xml"/><Relationship Id="rId9" Type="http://schemas.openxmlformats.org/officeDocument/2006/relationships/tags" Target="../tags/tag140.xml"/></Relationships>
</file>

<file path=ppt/slides/_rels/slide14.xml.rels><?xml version="1.0" encoding="UTF-8" standalone="yes"?>
<Relationships xmlns="http://schemas.openxmlformats.org/package/2006/relationships"><Relationship Id="rId8" Type="http://schemas.openxmlformats.org/officeDocument/2006/relationships/tags" Target="../tags/tag148.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10" Type="http://schemas.openxmlformats.org/officeDocument/2006/relationships/image" Target="../media/image21.png"/><Relationship Id="rId4" Type="http://schemas.openxmlformats.org/officeDocument/2006/relationships/tags" Target="../tags/tag144.xml"/><Relationship Id="rId9"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image" Target="../media/image22.jpe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image" Target="../media/image21.png"/><Relationship Id="rId5" Type="http://schemas.openxmlformats.org/officeDocument/2006/relationships/tags" Target="../tags/tag153.xml"/><Relationship Id="rId10" Type="http://schemas.openxmlformats.org/officeDocument/2006/relationships/slideLayout" Target="../slideLayouts/slideLayout16.xml"/><Relationship Id="rId4" Type="http://schemas.openxmlformats.org/officeDocument/2006/relationships/tags" Target="../tags/tag152.xml"/><Relationship Id="rId9" Type="http://schemas.openxmlformats.org/officeDocument/2006/relationships/tags" Target="../tags/tag157.xml"/></Relationships>
</file>

<file path=ppt/slides/_rels/slide16.xml.rels><?xml version="1.0" encoding="UTF-8" standalone="yes"?>
<Relationships xmlns="http://schemas.openxmlformats.org/package/2006/relationships"><Relationship Id="rId8" Type="http://schemas.openxmlformats.org/officeDocument/2006/relationships/tags" Target="../tags/tag165.xml"/><Relationship Id="rId3" Type="http://schemas.openxmlformats.org/officeDocument/2006/relationships/tags" Target="../tags/tag160.xml"/><Relationship Id="rId7" Type="http://schemas.openxmlformats.org/officeDocument/2006/relationships/tags" Target="../tags/tag164.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9"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image" Target="../media/image22.jpeg"/><Relationship Id="rId4" Type="http://schemas.openxmlformats.org/officeDocument/2006/relationships/tags" Target="../tags/tag49.xml"/><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tags" Target="../tags/tag60.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slideLayout" Target="../slideLayouts/slideLayout16.xml"/><Relationship Id="rId5" Type="http://schemas.openxmlformats.org/officeDocument/2006/relationships/tags" Target="../tags/tag57.xml"/><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70.xml"/></Relationships>
</file>

<file path=ppt/slides/_rels/slide6.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22.jpeg"/><Relationship Id="rId5" Type="http://schemas.openxmlformats.org/officeDocument/2006/relationships/tags" Target="../tags/tag75.xml"/><Relationship Id="rId10" Type="http://schemas.openxmlformats.org/officeDocument/2006/relationships/image" Target="../media/image21.png"/><Relationship Id="rId4" Type="http://schemas.openxmlformats.org/officeDocument/2006/relationships/tags" Target="../tags/tag74.xml"/><Relationship Id="rId9"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image" Target="../media/image1.emf"/><Relationship Id="rId26" Type="http://schemas.openxmlformats.org/officeDocument/2006/relationships/image" Target="../media/image22.jpeg"/><Relationship Id="rId3" Type="http://schemas.openxmlformats.org/officeDocument/2006/relationships/tags" Target="../tags/tag81.xml"/><Relationship Id="rId21" Type="http://schemas.openxmlformats.org/officeDocument/2006/relationships/image" Target="../media/image24.png"/><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oleObject" Target="../embeddings/oleObject31.bin"/><Relationship Id="rId25" Type="http://schemas.openxmlformats.org/officeDocument/2006/relationships/image" Target="../media/image21.png"/><Relationship Id="rId2" Type="http://schemas.openxmlformats.org/officeDocument/2006/relationships/tags" Target="../tags/tag80.xml"/><Relationship Id="rId16" Type="http://schemas.openxmlformats.org/officeDocument/2006/relationships/slideLayout" Target="../slideLayouts/slideLayout16.xml"/><Relationship Id="rId20" Type="http://schemas.openxmlformats.org/officeDocument/2006/relationships/hyperlink" Target="mailto:''?subject=A%20partag%C3%A9%20avec%20vous%20un%20lien%20vers%20l%27article%C2%A0:%20Mission%20d%E2%80%99expertise%20en%20vue%20de%20la%20consultation%20annuelle%20sur%20la%20situation%20%C3%A9conomique%20et%20financi%C3%A8re%20sur%20http://jdsexperts.com&amp;body=Vous%20pourrez%20voir%20cet%20article%20de%20JDS%20Experts%20en%20suivant%20ce%20lien%C2%A0:%20http://jdsexperts.com/designer-un-expert-sur-les-missions-legales-des-ce/mission-dexpertise-en-vue-des-consultations-annuelles" TargetMode="Externa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image" Target="../media/image27.png"/><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image" Target="../media/image26.png"/><Relationship Id="rId10" Type="http://schemas.openxmlformats.org/officeDocument/2006/relationships/tags" Target="../tags/tag88.xml"/><Relationship Id="rId19" Type="http://schemas.openxmlformats.org/officeDocument/2006/relationships/image" Target="../media/image23.png"/><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image" Target="../media/image1.emf"/><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oleObject" Target="../embeddings/oleObject32.bin"/><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slideLayout" Target="../slideLayouts/slideLayout16.xml"/><Relationship Id="rId5" Type="http://schemas.openxmlformats.org/officeDocument/2006/relationships/tags" Target="../tags/tag98.xml"/><Relationship Id="rId15" Type="http://schemas.openxmlformats.org/officeDocument/2006/relationships/image" Target="../media/image22.jpeg"/><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image" Target="../media/image22.jpe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media/image28.png"/><Relationship Id="rId5" Type="http://schemas.openxmlformats.org/officeDocument/2006/relationships/tags" Target="../tags/tag108.xml"/><Relationship Id="rId10" Type="http://schemas.openxmlformats.org/officeDocument/2006/relationships/slideLayout" Target="../slideLayouts/slideLayout16.xml"/><Relationship Id="rId4" Type="http://schemas.openxmlformats.org/officeDocument/2006/relationships/tags" Target="../tags/tag107.xml"/><Relationship Id="rId9" Type="http://schemas.openxmlformats.org/officeDocument/2006/relationships/tags" Target="../tags/tag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44ED067-523D-4E2C-A17B-7F8D1144E74A}"/>
              </a:ext>
            </a:extLst>
          </p:cNvPr>
          <p:cNvSpPr>
            <a:spLocks noGrp="1"/>
          </p:cNvSpPr>
          <p:nvPr>
            <p:ph type="body" sz="quarter" idx="11"/>
            <p:custDataLst>
              <p:tags r:id="rId1"/>
            </p:custDataLst>
          </p:nvPr>
        </p:nvSpPr>
        <p:spPr>
          <a:xfrm>
            <a:off x="1072457" y="1659118"/>
            <a:ext cx="7761085" cy="1994392"/>
          </a:xfrm>
        </p:spPr>
        <p:txBody>
          <a:bodyPr/>
          <a:lstStyle/>
          <a:p>
            <a:r>
              <a:rPr lang="fr-FR" sz="7200" b="1" dirty="0"/>
              <a:t>Guide des expertises du CSE</a:t>
            </a:r>
          </a:p>
        </p:txBody>
      </p:sp>
      <p:sp>
        <p:nvSpPr>
          <p:cNvPr id="7" name="Espace réservé du texte 6">
            <a:extLst>
              <a:ext uri="{FF2B5EF4-FFF2-40B4-BE49-F238E27FC236}">
                <a16:creationId xmlns:a16="http://schemas.microsoft.com/office/drawing/2014/main" id="{9C4F3F2A-8FC1-4E62-939C-538209BEE516}"/>
              </a:ext>
            </a:extLst>
          </p:cNvPr>
          <p:cNvSpPr>
            <a:spLocks noGrp="1"/>
          </p:cNvSpPr>
          <p:nvPr>
            <p:ph type="body" sz="quarter" idx="12"/>
            <p:custDataLst>
              <p:tags r:id="rId2"/>
            </p:custDataLst>
          </p:nvPr>
        </p:nvSpPr>
        <p:spPr>
          <a:xfrm>
            <a:off x="1891963" y="3997161"/>
            <a:ext cx="5902325" cy="387798"/>
          </a:xfrm>
        </p:spPr>
        <p:txBody>
          <a:bodyPr/>
          <a:lstStyle/>
          <a:p>
            <a:r>
              <a:rPr lang="fr-FR" sz="2800" dirty="0"/>
              <a:t>Mise à jour Mai 2023</a:t>
            </a:r>
          </a:p>
        </p:txBody>
      </p:sp>
    </p:spTree>
    <p:extLst>
      <p:ext uri="{BB962C8B-B14F-4D97-AF65-F5344CB8AC3E}">
        <p14:creationId xmlns:p14="http://schemas.microsoft.com/office/powerpoint/2010/main" val="3146477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6CEA945-6196-4F31-AC01-42ADC1D4912F}"/>
              </a:ext>
            </a:extLst>
          </p:cNvPr>
          <p:cNvSpPr>
            <a:spLocks noGrp="1"/>
          </p:cNvSpPr>
          <p:nvPr>
            <p:ph type="body" sz="quarter" idx="10"/>
            <p:custDataLst>
              <p:tags r:id="rId1"/>
            </p:custDataLst>
          </p:nvPr>
        </p:nvSpPr>
        <p:spPr>
          <a:xfrm>
            <a:off x="1359099" y="2099405"/>
            <a:ext cx="7483244" cy="1994392"/>
          </a:xfrm>
        </p:spPr>
        <p:txBody>
          <a:bodyPr/>
          <a:lstStyle/>
          <a:p>
            <a:pPr algn="ctr"/>
            <a:r>
              <a:rPr lang="fr-FR" sz="4800" dirty="0">
                <a:latin typeface="+mj-lt"/>
              </a:rPr>
              <a:t>Les Expertises dans le cadre des consultations ponctuelles</a:t>
            </a:r>
          </a:p>
        </p:txBody>
      </p:sp>
    </p:spTree>
    <p:extLst>
      <p:ext uri="{BB962C8B-B14F-4D97-AF65-F5344CB8AC3E}">
        <p14:creationId xmlns:p14="http://schemas.microsoft.com/office/powerpoint/2010/main" val="190474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4746F13-149D-497D-A3EA-774566B77EEA}"/>
              </a:ext>
            </a:extLst>
          </p:cNvPr>
          <p:cNvSpPr>
            <a:spLocks noGrp="1"/>
          </p:cNvSpPr>
          <p:nvPr>
            <p:ph type="title"/>
            <p:custDataLst>
              <p:tags r:id="rId1"/>
            </p:custDataLst>
          </p:nvPr>
        </p:nvSpPr>
        <p:spPr>
          <a:xfrm>
            <a:off x="445770" y="773003"/>
            <a:ext cx="9186501" cy="664797"/>
          </a:xfrm>
        </p:spPr>
        <p:txBody>
          <a:bodyPr/>
          <a:lstStyle/>
          <a:p>
            <a:r>
              <a:rPr lang="fr-FR" dirty="0"/>
              <a:t>Mission d’expertise en vue de la consultation sur un projet de concentration</a:t>
            </a:r>
          </a:p>
        </p:txBody>
      </p:sp>
      <p:sp>
        <p:nvSpPr>
          <p:cNvPr id="8" name="Espace réservé du contenu 7">
            <a:extLst>
              <a:ext uri="{FF2B5EF4-FFF2-40B4-BE49-F238E27FC236}">
                <a16:creationId xmlns:a16="http://schemas.microsoft.com/office/drawing/2014/main" id="{48445415-26A0-45F8-81FC-5D0662FB2A93}"/>
              </a:ext>
            </a:extLst>
          </p:cNvPr>
          <p:cNvSpPr>
            <a:spLocks noGrp="1"/>
          </p:cNvSpPr>
          <p:nvPr>
            <p:ph idx="1"/>
            <p:custDataLst>
              <p:tags r:id="rId2"/>
            </p:custDataLst>
          </p:nvPr>
        </p:nvSpPr>
        <p:spPr>
          <a:xfrm>
            <a:off x="445769" y="1437800"/>
            <a:ext cx="4886169" cy="5703613"/>
          </a:xfrm>
        </p:spPr>
        <p:txBody>
          <a:bodyPr/>
          <a:lstStyle/>
          <a:p>
            <a:pPr marL="0" indent="0" algn="just">
              <a:buNone/>
            </a:pPr>
            <a:r>
              <a:rPr lang="fr-FR" sz="1200" dirty="0"/>
              <a:t>Une </a:t>
            </a:r>
            <a:r>
              <a:rPr lang="fr-FR" sz="1200" b="1" dirty="0"/>
              <a:t>opération de concentration</a:t>
            </a:r>
            <a:r>
              <a:rPr lang="fr-FR" sz="1200" dirty="0"/>
              <a:t> est réalisée lorsque deux entreprises antérieurement indépendantes fusionnent, lorsqu'elles créent une entreprise commune ou lorsqu'une entreprise prend le contrôle d'une ou plusieurs autres. </a:t>
            </a:r>
          </a:p>
          <a:p>
            <a:pPr marL="0" indent="0" algn="just">
              <a:buNone/>
            </a:pPr>
            <a:r>
              <a:rPr lang="fr-FR" sz="1200" dirty="0"/>
              <a:t>L'Autorité de la concurrence ne se prononce pas sur toutes les opérations de concentration réalisées en France. Certaines sont en effet de dimension communautaire et sont notifiées à la Commission européenne, qui peut cependant décider de les renvoyer à l'Autorité de la concurrence dans certains cas. D'autres sont inférieures aux seuils conditionnant l'obligation de notification.</a:t>
            </a:r>
          </a:p>
          <a:p>
            <a:pPr marL="0" indent="0" algn="just">
              <a:buNone/>
            </a:pPr>
            <a:r>
              <a:rPr lang="fr-FR" sz="1200" dirty="0"/>
              <a:t>     Le CSE doit désigner l’expert dès la première réunion d’information sur le</a:t>
            </a:r>
            <a:br>
              <a:rPr lang="fr-FR" sz="1200" dirty="0"/>
            </a:br>
            <a:r>
              <a:rPr lang="fr-FR" sz="1200" dirty="0"/>
              <a:t>     projet, soit lors de la réunion du CSE dans un délai de 3 jours au plus tard à compter de la publication du communiqué de notification du projet par l’Autorité administrative. Dès sa nomination, l’expert demande dans les 3 jours de sa désignation toutes les informations qu’il juge nécessaires et l’employeur répond à cette demande dans les 5 jours.</a:t>
            </a:r>
          </a:p>
          <a:p>
            <a:pPr marL="0" indent="0" algn="just">
              <a:buNone/>
            </a:pPr>
            <a:r>
              <a:rPr lang="fr-FR" sz="1200" dirty="0"/>
              <a:t>Sauf dispositions spécifiques, les honoraires afférents à cette mission d’assistance légale sont pris en charge à 80% par l’entreprise et à 20% par le CSE sur son budget de fonctionnement. </a:t>
            </a:r>
          </a:p>
          <a:p>
            <a:pPr marL="0" indent="0" algn="just">
              <a:buNone/>
            </a:pPr>
            <a:r>
              <a:rPr lang="fr-FR" sz="1200" dirty="0"/>
              <a:t>L’expert a accès aux documents de toutes les sociétés intéressées par l’opération de concentration (article L. 2325-37). Les analyses de l’expert portent en particulier sur : </a:t>
            </a:r>
          </a:p>
          <a:p>
            <a:pPr algn="just">
              <a:spcBef>
                <a:spcPts val="0"/>
              </a:spcBef>
              <a:buFontTx/>
              <a:buChar char="-"/>
            </a:pPr>
            <a:r>
              <a:rPr lang="fr-FR" sz="1200" dirty="0"/>
              <a:t>la pertinence de l’opération au plan stratégique, économique et financier ; </a:t>
            </a:r>
          </a:p>
          <a:p>
            <a:pPr algn="just">
              <a:spcBef>
                <a:spcPts val="0"/>
              </a:spcBef>
              <a:buFontTx/>
              <a:buChar char="-"/>
            </a:pPr>
            <a:r>
              <a:rPr lang="fr-FR" sz="1200" dirty="0"/>
              <a:t>le business plan combiné du nouvel ensemble et les synergies espérées ; </a:t>
            </a:r>
          </a:p>
          <a:p>
            <a:pPr algn="just">
              <a:spcBef>
                <a:spcPts val="0"/>
              </a:spcBef>
              <a:buFontTx/>
              <a:buChar char="-"/>
            </a:pPr>
            <a:r>
              <a:rPr lang="fr-FR" sz="1200" dirty="0"/>
              <a:t>les éventuelles conséquences organisationnelles et sociales de l’opération. </a:t>
            </a:r>
          </a:p>
          <a:p>
            <a:pPr marL="0" indent="0" algn="just">
              <a:buNone/>
            </a:pPr>
            <a:r>
              <a:rPr lang="fr-FR" sz="1200" dirty="0"/>
              <a:t>L’analyse intègre les éventuelles modifications demandées par les autorités de la concurrence au projet initial et leurs conséquences sociales en particulier. </a:t>
            </a:r>
          </a:p>
          <a:p>
            <a:endParaRPr lang="fr-FR" sz="1200" dirty="0"/>
          </a:p>
          <a:p>
            <a:endParaRPr lang="fr-FR" sz="1100" i="1" dirty="0">
              <a:solidFill>
                <a:schemeClr val="bg2"/>
              </a:solidFill>
            </a:endParaRPr>
          </a:p>
        </p:txBody>
      </p:sp>
      <p:sp>
        <p:nvSpPr>
          <p:cNvPr id="5" name="Espace réservé du pied de page 4">
            <a:extLst>
              <a:ext uri="{FF2B5EF4-FFF2-40B4-BE49-F238E27FC236}">
                <a16:creationId xmlns:a16="http://schemas.microsoft.com/office/drawing/2014/main" id="{A69B5E81-75F1-4F85-BB3F-BC6158EAABA6}"/>
              </a:ext>
            </a:extLst>
          </p:cNvPr>
          <p:cNvSpPr>
            <a:spLocks noGrp="1"/>
          </p:cNvSpPr>
          <p:nvPr>
            <p:ph type="ftr" sz="quarter" idx="11"/>
            <p:custDataLst>
              <p:tags r:id="rId3"/>
            </p:custDataLst>
          </p:nvPr>
        </p:nvSpPr>
        <p:spPr/>
        <p:txBody>
          <a:bodyPr/>
          <a:lstStyle/>
          <a:p>
            <a:r>
              <a:rPr lang="fr-FR"/>
              <a:t>Client - Mission – Date /</a:t>
            </a:r>
          </a:p>
        </p:txBody>
      </p:sp>
      <p:sp>
        <p:nvSpPr>
          <p:cNvPr id="6" name="Espace réservé du numéro de diapositive 5">
            <a:extLst>
              <a:ext uri="{FF2B5EF4-FFF2-40B4-BE49-F238E27FC236}">
                <a16:creationId xmlns:a16="http://schemas.microsoft.com/office/drawing/2014/main" id="{4662FCAD-59ED-42F9-8F7F-411ACE7E99E8}"/>
              </a:ext>
            </a:extLst>
          </p:cNvPr>
          <p:cNvSpPr>
            <a:spLocks noGrp="1"/>
          </p:cNvSpPr>
          <p:nvPr>
            <p:ph type="sldNum" sz="quarter" idx="4"/>
            <p:custDataLst>
              <p:tags r:id="rId4"/>
            </p:custDataLst>
          </p:nvPr>
        </p:nvSpPr>
        <p:spPr/>
        <p:txBody>
          <a:bodyPr/>
          <a:lstStyle/>
          <a:p>
            <a:r>
              <a:rPr lang="fr-FR"/>
              <a:t>P</a:t>
            </a:r>
            <a:fld id="{4F171275-0B09-4281-A45C-5B681330E652}" type="slidenum">
              <a:rPr lang="fr-FR" smtClean="0"/>
              <a:pPr/>
              <a:t>11</a:t>
            </a:fld>
            <a:endParaRPr lang="fr-FR" dirty="0"/>
          </a:p>
        </p:txBody>
      </p:sp>
      <p:sp>
        <p:nvSpPr>
          <p:cNvPr id="9" name="Rectangle 8">
            <a:extLst>
              <a:ext uri="{FF2B5EF4-FFF2-40B4-BE49-F238E27FC236}">
                <a16:creationId xmlns:a16="http://schemas.microsoft.com/office/drawing/2014/main" id="{14A9353C-3F4B-4E94-899D-789A294E0B3B}"/>
              </a:ext>
            </a:extLst>
          </p:cNvPr>
          <p:cNvSpPr/>
          <p:nvPr>
            <p:custDataLst>
              <p:tags r:id="rId5"/>
            </p:custDataLst>
          </p:nvPr>
        </p:nvSpPr>
        <p:spPr>
          <a:xfrm>
            <a:off x="1926455" y="219005"/>
            <a:ext cx="7570878" cy="307777"/>
          </a:xfrm>
          <a:prstGeom prst="rect">
            <a:avLst/>
          </a:prstGeom>
          <a:solidFill>
            <a:schemeClr val="bg2">
              <a:lumMod val="95000"/>
            </a:schemeClr>
          </a:solidFill>
        </p:spPr>
        <p:txBody>
          <a:bodyPr wrap="square">
            <a:spAutoFit/>
          </a:bodyPr>
          <a:lstStyle/>
          <a:p>
            <a:pPr algn="ctr"/>
            <a:r>
              <a:rPr lang="fr-FR" sz="1400" b="1" dirty="0"/>
              <a:t>Pour vous accompagner tout au long de ces processus : 01 48 96 71 99 / contact@jdsexperts.com </a:t>
            </a:r>
          </a:p>
        </p:txBody>
      </p:sp>
      <p:sp>
        <p:nvSpPr>
          <p:cNvPr id="10" name="Rectangle : coins arrondis 9">
            <a:extLst>
              <a:ext uri="{FF2B5EF4-FFF2-40B4-BE49-F238E27FC236}">
                <a16:creationId xmlns:a16="http://schemas.microsoft.com/office/drawing/2014/main" id="{85E5004B-2002-4D10-A1FE-AD628C82DB6F}"/>
              </a:ext>
            </a:extLst>
          </p:cNvPr>
          <p:cNvSpPr/>
          <p:nvPr>
            <p:custDataLst>
              <p:tags r:id="rId6"/>
            </p:custDataLst>
          </p:nvPr>
        </p:nvSpPr>
        <p:spPr>
          <a:xfrm>
            <a:off x="5500468" y="1437800"/>
            <a:ext cx="4388232" cy="5118854"/>
          </a:xfrm>
          <a:prstGeom prst="roundRect">
            <a:avLst/>
          </a:prstGeom>
          <a:noFill/>
          <a:ln w="28575">
            <a:prstDash val="dashDot"/>
          </a:ln>
        </p:spPr>
        <p:style>
          <a:lnRef idx="2">
            <a:schemeClr val="dk1"/>
          </a:lnRef>
          <a:fillRef idx="1">
            <a:schemeClr val="lt1"/>
          </a:fillRef>
          <a:effectRef idx="0">
            <a:schemeClr val="dk1"/>
          </a:effectRef>
          <a:fontRef idx="minor">
            <a:schemeClr val="dk1"/>
          </a:fontRef>
        </p:style>
        <p:txBody>
          <a:bodyPr wrap="square">
            <a:spAutoFit/>
          </a:bodyPr>
          <a:lstStyle/>
          <a:p>
            <a:r>
              <a:rPr lang="fr-FR" sz="1200" dirty="0"/>
              <a:t>	</a:t>
            </a:r>
            <a:r>
              <a:rPr lang="fr-FR" sz="1200" b="1" dirty="0"/>
              <a:t>Article L2312-41 du Code du Travail</a:t>
            </a:r>
          </a:p>
          <a:p>
            <a:endParaRPr lang="fr-FR" sz="1200" dirty="0"/>
          </a:p>
          <a:p>
            <a:pPr algn="just"/>
            <a:r>
              <a:rPr lang="fr-FR" sz="1200" dirty="0">
                <a:solidFill>
                  <a:schemeClr val="accent1"/>
                </a:solidFill>
              </a:rPr>
              <a:t>Lorsqu'une entreprise est partie à une opération de concentration, telle que définie à l'article L. 430-1 du code de commerce, l'employeur réunit le comité social et économique au plus tard dans un délai de trois jours à compter de la publication du communiqué relatif à la notification du projet de concentration, émanant soit de l'autorité administrative française en application de l'article L. 430-3 du même code, soit de la Commission européenne en application du règlement (CE) n° 139/2004 du Conseil du 20 janvier 2004 sur les concentrations.</a:t>
            </a:r>
          </a:p>
          <a:p>
            <a:pPr algn="just"/>
            <a:endParaRPr lang="fr-FR" sz="1200" dirty="0">
              <a:solidFill>
                <a:schemeClr val="accent1"/>
              </a:solidFill>
            </a:endParaRPr>
          </a:p>
          <a:p>
            <a:pPr algn="just"/>
            <a:r>
              <a:rPr lang="fr-FR" sz="1200" dirty="0">
                <a:solidFill>
                  <a:schemeClr val="accent1"/>
                </a:solidFill>
              </a:rPr>
              <a:t>Au cours de cette réunion, le comité social et économique ou, le cas échéant, la commission économique peut proposer le recours à un expert-comptable dans les conditions prévues aux articles L. 2315-92 et L. 2315-93. Dans ce cas, le comité ou la commission économique tient une deuxième réunion afin d'entendre les résultats des travaux de l'expert.</a:t>
            </a:r>
          </a:p>
          <a:p>
            <a:pPr algn="just"/>
            <a:endParaRPr lang="fr-FR" sz="1200" dirty="0">
              <a:solidFill>
                <a:schemeClr val="accent1"/>
              </a:solidFill>
            </a:endParaRPr>
          </a:p>
          <a:p>
            <a:pPr algn="just"/>
            <a:r>
              <a:rPr lang="fr-FR" sz="1200" dirty="0">
                <a:solidFill>
                  <a:schemeClr val="accent1"/>
                </a:solidFill>
              </a:rPr>
              <a:t>Les dispositions du premier alinéa sont réputées satisfaites lorsque le comité social et économique se réunit suite au dépôt d'une offre publique d'acquisition en application des dispositions du sous-paragraphe 5.</a:t>
            </a:r>
          </a:p>
        </p:txBody>
      </p:sp>
      <p:pic>
        <p:nvPicPr>
          <p:cNvPr id="11" name="Picture 12" descr="https://jdsexperts.adapps.fr/addc/php/visuminiature.php?iddc=f54d1d9f7a57ba5663b3be158fde8ab7&amp;idfils=10&amp;page=1">
            <a:extLst>
              <a:ext uri="{FF2B5EF4-FFF2-40B4-BE49-F238E27FC236}">
                <a16:creationId xmlns:a16="http://schemas.microsoft.com/office/drawing/2014/main" id="{E8FCD0FC-7A4C-4061-AB3D-D79964356B25}"/>
              </a:ext>
            </a:extLst>
          </p:cNvPr>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711894" y="1437800"/>
            <a:ext cx="691363" cy="6913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 coins arrondis 11">
            <a:extLst>
              <a:ext uri="{FF2B5EF4-FFF2-40B4-BE49-F238E27FC236}">
                <a16:creationId xmlns:a16="http://schemas.microsoft.com/office/drawing/2014/main" id="{9CAC7B85-A35E-49E8-9090-5F470C060542}"/>
              </a:ext>
            </a:extLst>
          </p:cNvPr>
          <p:cNvSpPr/>
          <p:nvPr>
            <p:custDataLst>
              <p:tags r:id="rId8"/>
            </p:custDataLst>
          </p:nvPr>
        </p:nvSpPr>
        <p:spPr>
          <a:xfrm>
            <a:off x="211015" y="3305908"/>
            <a:ext cx="5261317" cy="1069144"/>
          </a:xfrm>
          <a:prstGeom prst="roundRect">
            <a:avLst/>
          </a:prstGeom>
          <a:noFill/>
          <a:ln w="28575">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C14433D7-3962-48BB-97D3-8DD8FB96BCEF}"/>
              </a:ext>
            </a:extLst>
          </p:cNvPr>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6449" y="3165794"/>
            <a:ext cx="553777" cy="54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17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516A6B-B657-4A5E-997E-94FF81749EC7}"/>
              </a:ext>
            </a:extLst>
          </p:cNvPr>
          <p:cNvSpPr>
            <a:spLocks noGrp="1"/>
          </p:cNvSpPr>
          <p:nvPr>
            <p:ph type="title"/>
            <p:custDataLst>
              <p:tags r:id="rId1"/>
            </p:custDataLst>
          </p:nvPr>
        </p:nvSpPr>
        <p:spPr>
          <a:xfrm>
            <a:off x="445771" y="751337"/>
            <a:ext cx="9063990" cy="332399"/>
          </a:xfrm>
        </p:spPr>
        <p:txBody>
          <a:bodyPr/>
          <a:lstStyle/>
          <a:p>
            <a:r>
              <a:rPr lang="fr-FR" dirty="0"/>
              <a:t>Mission d’expertise en vue de la consultation sur un projet d’OPA </a:t>
            </a:r>
          </a:p>
        </p:txBody>
      </p:sp>
      <p:sp>
        <p:nvSpPr>
          <p:cNvPr id="3" name="Espace réservé du contenu 2">
            <a:extLst>
              <a:ext uri="{FF2B5EF4-FFF2-40B4-BE49-F238E27FC236}">
                <a16:creationId xmlns:a16="http://schemas.microsoft.com/office/drawing/2014/main" id="{0500BEA8-A3F7-4269-B16C-C751771C0492}"/>
              </a:ext>
            </a:extLst>
          </p:cNvPr>
          <p:cNvSpPr>
            <a:spLocks noGrp="1"/>
          </p:cNvSpPr>
          <p:nvPr>
            <p:ph idx="1"/>
            <p:custDataLst>
              <p:tags r:id="rId2"/>
            </p:custDataLst>
          </p:nvPr>
        </p:nvSpPr>
        <p:spPr>
          <a:xfrm>
            <a:off x="445770" y="1376005"/>
            <a:ext cx="4041824" cy="2088264"/>
          </a:xfrm>
        </p:spPr>
        <p:txBody>
          <a:bodyPr/>
          <a:lstStyle/>
          <a:p>
            <a:pPr marL="0" indent="0" algn="just">
              <a:buNone/>
            </a:pPr>
            <a:r>
              <a:rPr lang="fr-FR" sz="1200" dirty="0"/>
              <a:t>Les CSE des 2 entreprises, celle sur laquelle porte l’offre et celle auteur de l’offre peuvent se faire assister d’un expert-comptable. Selon que le CSE se situe d’un côté ou de l’autre, l’expert procédera à l’analyse :</a:t>
            </a:r>
          </a:p>
          <a:p>
            <a:pPr algn="just"/>
            <a:r>
              <a:rPr lang="fr-FR" sz="1200" dirty="0"/>
              <a:t>Du caractère amical ou hostile de l’offre, </a:t>
            </a:r>
          </a:p>
          <a:p>
            <a:pPr algn="just"/>
            <a:r>
              <a:rPr lang="fr-FR" sz="1200" dirty="0"/>
              <a:t>De la politique industrielle, financière et stratégique de la société que le CSE ne connaît pas</a:t>
            </a:r>
          </a:p>
          <a:p>
            <a:pPr algn="just"/>
            <a:r>
              <a:rPr lang="fr-FR" sz="1200" dirty="0"/>
              <a:t>Des répercussions de mise en œuvre de l’offre sur l’ensemble des intérêts : emplois, sites d’activité, gouvernance du nouvel ensemble.</a:t>
            </a:r>
          </a:p>
        </p:txBody>
      </p:sp>
      <p:sp>
        <p:nvSpPr>
          <p:cNvPr id="4" name="Espace réservé du pied de page 3">
            <a:extLst>
              <a:ext uri="{FF2B5EF4-FFF2-40B4-BE49-F238E27FC236}">
                <a16:creationId xmlns:a16="http://schemas.microsoft.com/office/drawing/2014/main" id="{27A7C40B-C45B-47BF-9261-F256FCD4C0EB}"/>
              </a:ext>
            </a:extLst>
          </p:cNvPr>
          <p:cNvSpPr>
            <a:spLocks noGrp="1"/>
          </p:cNvSpPr>
          <p:nvPr>
            <p:ph type="ftr" sz="quarter" idx="11"/>
            <p:custDataLst>
              <p:tags r:id="rId3"/>
            </p:custDataLst>
          </p:nvPr>
        </p:nvSpPr>
        <p:spPr/>
        <p:txBody>
          <a:bodyPr/>
          <a:lstStyle/>
          <a:p>
            <a:r>
              <a:rPr lang="fr-FR"/>
              <a:t>Client - Mission – Date /</a:t>
            </a:r>
          </a:p>
        </p:txBody>
      </p:sp>
      <p:sp>
        <p:nvSpPr>
          <p:cNvPr id="5" name="Espace réservé du numéro de diapositive 4">
            <a:extLst>
              <a:ext uri="{FF2B5EF4-FFF2-40B4-BE49-F238E27FC236}">
                <a16:creationId xmlns:a16="http://schemas.microsoft.com/office/drawing/2014/main" id="{4A63D720-AB84-4A0C-A8B1-ED72A5F26B25}"/>
              </a:ext>
            </a:extLst>
          </p:cNvPr>
          <p:cNvSpPr>
            <a:spLocks noGrp="1"/>
          </p:cNvSpPr>
          <p:nvPr>
            <p:ph type="sldNum" sz="quarter" idx="4"/>
            <p:custDataLst>
              <p:tags r:id="rId4"/>
            </p:custDataLst>
          </p:nvPr>
        </p:nvSpPr>
        <p:spPr/>
        <p:txBody>
          <a:bodyPr/>
          <a:lstStyle/>
          <a:p>
            <a:r>
              <a:rPr lang="fr-FR"/>
              <a:t>P</a:t>
            </a:r>
            <a:fld id="{4F171275-0B09-4281-A45C-5B681330E652}" type="slidenum">
              <a:rPr lang="fr-FR" smtClean="0"/>
              <a:pPr/>
              <a:t>12</a:t>
            </a:fld>
            <a:endParaRPr lang="fr-FR" dirty="0"/>
          </a:p>
        </p:txBody>
      </p:sp>
      <p:sp>
        <p:nvSpPr>
          <p:cNvPr id="6" name="Rectangle 5">
            <a:extLst>
              <a:ext uri="{FF2B5EF4-FFF2-40B4-BE49-F238E27FC236}">
                <a16:creationId xmlns:a16="http://schemas.microsoft.com/office/drawing/2014/main" id="{1EDDABF9-AD95-4A33-A9C9-7F5DD9940B04}"/>
              </a:ext>
            </a:extLst>
          </p:cNvPr>
          <p:cNvSpPr/>
          <p:nvPr>
            <p:custDataLst>
              <p:tags r:id="rId5"/>
            </p:custDataLst>
          </p:nvPr>
        </p:nvSpPr>
        <p:spPr>
          <a:xfrm>
            <a:off x="1926455" y="219005"/>
            <a:ext cx="7570878" cy="307777"/>
          </a:xfrm>
          <a:prstGeom prst="rect">
            <a:avLst/>
          </a:prstGeom>
          <a:solidFill>
            <a:schemeClr val="bg2">
              <a:lumMod val="95000"/>
            </a:schemeClr>
          </a:solidFill>
        </p:spPr>
        <p:txBody>
          <a:bodyPr wrap="square">
            <a:spAutoFit/>
          </a:bodyPr>
          <a:lstStyle/>
          <a:p>
            <a:pPr algn="ctr"/>
            <a:r>
              <a:rPr lang="fr-FR" sz="1400" b="1" dirty="0"/>
              <a:t>Pour vous accompagner tout au long de ces processus : 01 48 96 71 99 / contact@jdsexperts.com </a:t>
            </a:r>
          </a:p>
        </p:txBody>
      </p:sp>
      <p:sp>
        <p:nvSpPr>
          <p:cNvPr id="7" name="Rectangle : coins arrondis 6">
            <a:extLst>
              <a:ext uri="{FF2B5EF4-FFF2-40B4-BE49-F238E27FC236}">
                <a16:creationId xmlns:a16="http://schemas.microsoft.com/office/drawing/2014/main" id="{9AB95711-FF5D-4A9F-AC06-BF15E890D825}"/>
              </a:ext>
            </a:extLst>
          </p:cNvPr>
          <p:cNvSpPr/>
          <p:nvPr>
            <p:custDataLst>
              <p:tags r:id="rId6"/>
            </p:custDataLst>
          </p:nvPr>
        </p:nvSpPr>
        <p:spPr>
          <a:xfrm>
            <a:off x="4965898" y="1168145"/>
            <a:ext cx="4826977" cy="5689856"/>
          </a:xfrm>
          <a:prstGeom prst="roundRect">
            <a:avLst/>
          </a:prstGeom>
          <a:noFill/>
          <a:ln w="57150">
            <a:solidFill>
              <a:srgbClr val="009FE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rgbClr val="009FE3"/>
                </a:solidFill>
              </a:rPr>
              <a:t>	Article L2312-42 et suivants</a:t>
            </a:r>
          </a:p>
          <a:p>
            <a:pPr algn="just"/>
            <a:endParaRPr lang="fr-FR" sz="1200" b="1" dirty="0">
              <a:solidFill>
                <a:srgbClr val="009FE3"/>
              </a:solidFill>
            </a:endParaRPr>
          </a:p>
          <a:p>
            <a:pPr algn="just"/>
            <a:r>
              <a:rPr lang="fr-FR" sz="1200" dirty="0">
                <a:solidFill>
                  <a:schemeClr val="accent1"/>
                </a:solidFill>
              </a:rPr>
              <a:t>Lors du dépôt d'une offre publique d'acquisition, l'employeur de l'entreprise sur laquelle porte l'offre et l'employeur qui est l'auteur de cette offre réunissent immédiatement leur comité social et économique respectif pour les en informer. </a:t>
            </a:r>
          </a:p>
          <a:p>
            <a:pPr algn="just"/>
            <a:r>
              <a:rPr lang="fr-FR" sz="1200" dirty="0">
                <a:solidFill>
                  <a:schemeClr val="accent1"/>
                </a:solidFill>
              </a:rPr>
              <a:t>L'employeur auteur de l'offre réunit le comité social et économique dans les conditions prévues à l'article L. 2312-49.</a:t>
            </a:r>
          </a:p>
          <a:p>
            <a:pPr algn="just"/>
            <a:endParaRPr lang="fr-FR" sz="1200" dirty="0">
              <a:solidFill>
                <a:schemeClr val="accent1"/>
              </a:solidFill>
            </a:endParaRPr>
          </a:p>
          <a:p>
            <a:pPr algn="just"/>
            <a:r>
              <a:rPr lang="fr-FR" sz="1200" dirty="0">
                <a:solidFill>
                  <a:schemeClr val="accent1"/>
                </a:solidFill>
              </a:rPr>
              <a:t>Au cours de la réunion du comité social et économique de l'entreprise qui fait l'objet de l'offre, l'employeur indique si l'offre a été sollicitée ou non. Le comité social et économique décide s'il souhaite procéder à l'audition de l'auteur de l'offre et désigner un expert-comptable dans les conditions prévues à l'article L. 2315-92 et suivants. Il peut également se prononcer sur le caractère amical ou hostile de l'offre.</a:t>
            </a:r>
          </a:p>
          <a:p>
            <a:pPr algn="just"/>
            <a:endParaRPr lang="fr-FR" sz="1200" dirty="0">
              <a:solidFill>
                <a:schemeClr val="accent1"/>
              </a:solidFill>
            </a:endParaRPr>
          </a:p>
          <a:p>
            <a:pPr algn="just"/>
            <a:r>
              <a:rPr lang="fr-FR" sz="1200" dirty="0">
                <a:solidFill>
                  <a:schemeClr val="accent1"/>
                </a:solidFill>
              </a:rPr>
              <a:t>L'audition de l'auteur de l'offre se tient dans un délai d'une semaine à compter du dépôt du projet d'offre publique d'acquisition. </a:t>
            </a:r>
          </a:p>
          <a:p>
            <a:pPr algn="just"/>
            <a:r>
              <a:rPr lang="fr-FR" sz="1200" dirty="0">
                <a:solidFill>
                  <a:schemeClr val="accent1"/>
                </a:solidFill>
              </a:rPr>
              <a:t>Lors de son audition, l'auteur de l'offre peut se faire assister des personnes de son choix. Il présente au comité social et économique sa politique industrielle et financière, ses plans stratégiques pour la société concernée et les répercussions de la mise en œuvre de l'offre sur l'ensemble des intérêts, l'emploi, les sites d'activité et la localisation des centres de décision de cette société.</a:t>
            </a:r>
          </a:p>
          <a:p>
            <a:pPr algn="just"/>
            <a:r>
              <a:rPr lang="fr-FR" sz="1200" dirty="0">
                <a:solidFill>
                  <a:schemeClr val="accent1"/>
                </a:solidFill>
              </a:rPr>
              <a:t>Le comité social et économique peut se faire assister de l'expert-comptable désigné en application du dernier alinéa du même article L. 2312-42.</a:t>
            </a:r>
          </a:p>
        </p:txBody>
      </p:sp>
      <p:pic>
        <p:nvPicPr>
          <p:cNvPr id="8" name="Picture 12" descr="https://jdsexperts.adapps.fr/addc/php/visuminiature.php?iddc=f54d1d9f7a57ba5663b3be158fde8ab7&amp;idfils=10&amp;page=1">
            <a:extLst>
              <a:ext uri="{FF2B5EF4-FFF2-40B4-BE49-F238E27FC236}">
                <a16:creationId xmlns:a16="http://schemas.microsoft.com/office/drawing/2014/main" id="{99C3E1D2-B1BA-4260-9A60-E2CEA0788DB1}"/>
              </a:ext>
            </a:extLst>
          </p:cNvPr>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338079" y="1030323"/>
            <a:ext cx="691363" cy="6913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 coins arrondis 8">
            <a:extLst>
              <a:ext uri="{FF2B5EF4-FFF2-40B4-BE49-F238E27FC236}">
                <a16:creationId xmlns:a16="http://schemas.microsoft.com/office/drawing/2014/main" id="{CA5348E3-D954-4DFB-BFF1-E871FDB67637}"/>
              </a:ext>
            </a:extLst>
          </p:cNvPr>
          <p:cNvSpPr/>
          <p:nvPr>
            <p:custDataLst>
              <p:tags r:id="rId8"/>
            </p:custDataLst>
          </p:nvPr>
        </p:nvSpPr>
        <p:spPr>
          <a:xfrm>
            <a:off x="391697" y="3629926"/>
            <a:ext cx="4405386" cy="3174726"/>
          </a:xfrm>
          <a:prstGeom prst="roundRect">
            <a:avLst/>
          </a:prstGeom>
          <a:solidFill>
            <a:schemeClr val="bg1"/>
          </a:solidFill>
          <a:ln w="5715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dirty="0">
                <a:solidFill>
                  <a:schemeClr val="accent1"/>
                </a:solidFill>
              </a:rPr>
              <a:t>        </a:t>
            </a:r>
            <a:r>
              <a:rPr lang="fr-FR" sz="1200" b="1" dirty="0">
                <a:solidFill>
                  <a:schemeClr val="accent1"/>
                </a:solidFill>
              </a:rPr>
              <a:t>Côté CSE cible : </a:t>
            </a:r>
            <a:r>
              <a:rPr lang="fr-FR" sz="1200" dirty="0">
                <a:solidFill>
                  <a:schemeClr val="accent1"/>
                </a:solidFill>
              </a:rPr>
              <a:t>L'auteur de l'offre adresse au comité social et économique qui en fait l'objet</a:t>
            </a:r>
            <a:r>
              <a:rPr lang="fr-FR" sz="1200" b="1" dirty="0">
                <a:solidFill>
                  <a:schemeClr val="accent1"/>
                </a:solidFill>
              </a:rPr>
              <a:t>, dans les trois jours suivant sa publication, </a:t>
            </a:r>
            <a:r>
              <a:rPr lang="fr-FR" sz="1200" dirty="0">
                <a:solidFill>
                  <a:schemeClr val="accent1"/>
                </a:solidFill>
              </a:rPr>
              <a:t>la note d'information mentionnée au III de l'article L621-8 du code monétaire et financier. L'expert-comptable du </a:t>
            </a:r>
            <a:r>
              <a:rPr lang="fr-FR" sz="1200" b="1" dirty="0">
                <a:solidFill>
                  <a:schemeClr val="accent1"/>
                </a:solidFill>
              </a:rPr>
              <a:t>dispose d'un délai de trois semaines à compter du dépôt du projet d'offre publique d'acquisition</a:t>
            </a:r>
            <a:r>
              <a:rPr lang="fr-FR" sz="1200" dirty="0">
                <a:solidFill>
                  <a:schemeClr val="accent1"/>
                </a:solidFill>
              </a:rPr>
              <a:t>.</a:t>
            </a:r>
          </a:p>
          <a:p>
            <a:pPr algn="just"/>
            <a:r>
              <a:rPr lang="fr-FR" sz="1200" dirty="0">
                <a:solidFill>
                  <a:schemeClr val="accent1"/>
                </a:solidFill>
              </a:rPr>
              <a:t>Dans la semaine qui suit la remise du rapport de l’expert et avant l'avis motivé rendu par le conseil d'administration ou le conseil de surveillance sur l'intérêt de l'offre et sur les conséquences de celle-ci pour la société visée, ses actionnaires et ses salariés, le comité social et économique de la société faisant l'objet de l'offre est réuni et consulté sur le projet d'offre. Le comité social et économique émet ainsi son avis dans un délai </a:t>
            </a:r>
            <a:r>
              <a:rPr lang="fr-FR" sz="1200" b="1" dirty="0">
                <a:solidFill>
                  <a:schemeClr val="accent1"/>
                </a:solidFill>
              </a:rPr>
              <a:t>d'un mois à compter du dépôt du projet d'offre publique d'acquisition</a:t>
            </a:r>
            <a:r>
              <a:rPr lang="fr-FR" sz="1200" dirty="0">
                <a:solidFill>
                  <a:schemeClr val="accent1"/>
                </a:solidFill>
              </a:rPr>
              <a:t>. En l'absence d'avis dans ces délais, il est réputé avoir été consulté.</a:t>
            </a:r>
          </a:p>
        </p:txBody>
      </p:sp>
      <p:pic>
        <p:nvPicPr>
          <p:cNvPr id="10" name="Image 9">
            <a:extLst>
              <a:ext uri="{FF2B5EF4-FFF2-40B4-BE49-F238E27FC236}">
                <a16:creationId xmlns:a16="http://schemas.microsoft.com/office/drawing/2014/main" id="{46AF47FC-5CDA-4B1A-BE0B-DEE7E33A7BD6}"/>
              </a:ext>
            </a:extLst>
          </p:cNvPr>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301279" y="3345056"/>
            <a:ext cx="5873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0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BB05B-A98B-481E-9EB8-BC5A6661BC89}"/>
              </a:ext>
            </a:extLst>
          </p:cNvPr>
          <p:cNvSpPr>
            <a:spLocks noGrp="1"/>
          </p:cNvSpPr>
          <p:nvPr>
            <p:ph type="title"/>
            <p:custDataLst>
              <p:tags r:id="rId1"/>
            </p:custDataLst>
          </p:nvPr>
        </p:nvSpPr>
        <p:spPr>
          <a:xfrm>
            <a:off x="445771" y="773003"/>
            <a:ext cx="9063990" cy="664797"/>
          </a:xfrm>
        </p:spPr>
        <p:txBody>
          <a:bodyPr/>
          <a:lstStyle/>
          <a:p>
            <a:r>
              <a:rPr lang="fr-FR" dirty="0"/>
              <a:t>Mission d’expertise dans le cadre de l'exercice par le CSE du droit d'alerte économique</a:t>
            </a:r>
          </a:p>
        </p:txBody>
      </p:sp>
      <p:sp>
        <p:nvSpPr>
          <p:cNvPr id="3" name="Espace réservé du contenu 2">
            <a:extLst>
              <a:ext uri="{FF2B5EF4-FFF2-40B4-BE49-F238E27FC236}">
                <a16:creationId xmlns:a16="http://schemas.microsoft.com/office/drawing/2014/main" id="{F585698F-D68C-49E9-82A7-A7D04F6612B7}"/>
              </a:ext>
            </a:extLst>
          </p:cNvPr>
          <p:cNvSpPr>
            <a:spLocks noGrp="1"/>
          </p:cNvSpPr>
          <p:nvPr>
            <p:ph idx="1"/>
            <p:custDataLst>
              <p:tags r:id="rId2"/>
            </p:custDataLst>
          </p:nvPr>
        </p:nvSpPr>
        <p:spPr>
          <a:xfrm>
            <a:off x="445771" y="1587895"/>
            <a:ext cx="5884009" cy="3376309"/>
          </a:xfrm>
        </p:spPr>
        <p:txBody>
          <a:bodyPr/>
          <a:lstStyle/>
          <a:p>
            <a:pPr algn="just" fontAlgn="base"/>
            <a:r>
              <a:rPr lang="fr-FR" sz="1200" dirty="0"/>
              <a:t>La procédure de droit d’alerte du CSE est une procédure qui doit être déclenchée et maniée lorsque les circonstances le justifient pleinement. Ceci concerne les situations dans lesquelles le CSE a suffisamment d’éléments partiels d’information et des interrogations sans réponse pour penser que son entreprise peut se trouver placée dans </a:t>
            </a:r>
            <a:r>
              <a:rPr lang="fr-FR" sz="1200" b="1" dirty="0">
                <a:solidFill>
                  <a:srgbClr val="009FE3"/>
                </a:solidFill>
              </a:rPr>
              <a:t>une situation économique gravement affectée et perturbée</a:t>
            </a:r>
            <a:r>
              <a:rPr lang="fr-FR" sz="1200" dirty="0"/>
              <a:t>.</a:t>
            </a:r>
          </a:p>
          <a:p>
            <a:pPr algn="just" fontAlgn="base"/>
            <a:r>
              <a:rPr lang="fr-FR" sz="1200" dirty="0"/>
              <a:t>Le droit d’alerte économique du CSE n’est exerçable qu’une fois par exercice social de l’entreprise. L’expert remet son rapport dans un délai de deux mois à compter de sa désignation. Ce délai peut être renouvelé une fois pour une durée maximale de deux mois, par accord entre l’employeur et le comité social et économique, adopté à la majorité des membres titulaires élus de la délégation du personnel. </a:t>
            </a:r>
            <a:r>
              <a:rPr lang="fr-FR" sz="1200" b="1" dirty="0">
                <a:solidFill>
                  <a:srgbClr val="009FE3"/>
                </a:solidFill>
              </a:rPr>
              <a:t>La mission de l’expert est financée à 80% par l’employeur et à 20% par le CSE.</a:t>
            </a:r>
          </a:p>
          <a:p>
            <a:pPr algn="just" fontAlgn="base"/>
            <a:r>
              <a:rPr lang="fr-FR" sz="1200" dirty="0"/>
              <a:t>La désignation peut intervenir au cours de la réunion ordinaire pendant laquelle l’employeur doit répondre aux inquiétudes du CSE si ces réponses (ou leur absence) n’ont pas été de nature à rassurer le CSE (art. L.2312-63 et L.2312-64 CT).</a:t>
            </a:r>
          </a:p>
          <a:p>
            <a:pPr algn="just" fontAlgn="base"/>
            <a:r>
              <a:rPr lang="fr-FR" sz="1200" dirty="0"/>
              <a:t>Les demandes d’explication du CSE sur le caractère préoccupant de la situation économique de l'entreprise sont transmises aux organes de gouvernance de l’entreprise (conseil d’administration, conseil de surveillance, gérant, associés, etc. selon les structures).  La réponse de l'employeur est motivée. </a:t>
            </a:r>
          </a:p>
        </p:txBody>
      </p:sp>
      <p:sp>
        <p:nvSpPr>
          <p:cNvPr id="4" name="Espace réservé du pied de page 3">
            <a:extLst>
              <a:ext uri="{FF2B5EF4-FFF2-40B4-BE49-F238E27FC236}">
                <a16:creationId xmlns:a16="http://schemas.microsoft.com/office/drawing/2014/main" id="{92DBED03-F4DF-4667-AED1-F7E2902604B3}"/>
              </a:ext>
            </a:extLst>
          </p:cNvPr>
          <p:cNvSpPr>
            <a:spLocks noGrp="1"/>
          </p:cNvSpPr>
          <p:nvPr>
            <p:ph type="ftr" sz="quarter" idx="11"/>
            <p:custDataLst>
              <p:tags r:id="rId3"/>
            </p:custDataLst>
          </p:nvPr>
        </p:nvSpPr>
        <p:spPr/>
        <p:txBody>
          <a:bodyPr/>
          <a:lstStyle/>
          <a:p>
            <a:r>
              <a:rPr lang="fr-FR"/>
              <a:t>Client - Mission – Date /</a:t>
            </a:r>
          </a:p>
        </p:txBody>
      </p:sp>
      <p:sp>
        <p:nvSpPr>
          <p:cNvPr id="5" name="Espace réservé du numéro de diapositive 4">
            <a:extLst>
              <a:ext uri="{FF2B5EF4-FFF2-40B4-BE49-F238E27FC236}">
                <a16:creationId xmlns:a16="http://schemas.microsoft.com/office/drawing/2014/main" id="{05471A6F-17A1-4610-A912-846865908F11}"/>
              </a:ext>
            </a:extLst>
          </p:cNvPr>
          <p:cNvSpPr>
            <a:spLocks noGrp="1"/>
          </p:cNvSpPr>
          <p:nvPr>
            <p:ph type="sldNum" sz="quarter" idx="4"/>
            <p:custDataLst>
              <p:tags r:id="rId4"/>
            </p:custDataLst>
          </p:nvPr>
        </p:nvSpPr>
        <p:spPr/>
        <p:txBody>
          <a:bodyPr/>
          <a:lstStyle/>
          <a:p>
            <a:r>
              <a:rPr lang="fr-FR"/>
              <a:t>P</a:t>
            </a:r>
            <a:fld id="{4F171275-0B09-4281-A45C-5B681330E652}" type="slidenum">
              <a:rPr lang="fr-FR" smtClean="0"/>
              <a:pPr/>
              <a:t>13</a:t>
            </a:fld>
            <a:endParaRPr lang="fr-FR" dirty="0"/>
          </a:p>
        </p:txBody>
      </p:sp>
      <p:sp>
        <p:nvSpPr>
          <p:cNvPr id="6" name="Rectangle 5">
            <a:extLst>
              <a:ext uri="{FF2B5EF4-FFF2-40B4-BE49-F238E27FC236}">
                <a16:creationId xmlns:a16="http://schemas.microsoft.com/office/drawing/2014/main" id="{2677299F-88C5-4ED7-BE48-7D73A84E28C6}"/>
              </a:ext>
            </a:extLst>
          </p:cNvPr>
          <p:cNvSpPr/>
          <p:nvPr>
            <p:custDataLst>
              <p:tags r:id="rId5"/>
            </p:custDataLst>
          </p:nvPr>
        </p:nvSpPr>
        <p:spPr>
          <a:xfrm>
            <a:off x="1926455" y="219005"/>
            <a:ext cx="7570878" cy="307777"/>
          </a:xfrm>
          <a:prstGeom prst="rect">
            <a:avLst/>
          </a:prstGeom>
          <a:solidFill>
            <a:schemeClr val="bg2">
              <a:lumMod val="95000"/>
            </a:schemeClr>
          </a:solidFill>
        </p:spPr>
        <p:txBody>
          <a:bodyPr wrap="square">
            <a:spAutoFit/>
          </a:bodyPr>
          <a:lstStyle/>
          <a:p>
            <a:pPr algn="ctr"/>
            <a:r>
              <a:rPr lang="fr-FR" sz="1400" b="1" dirty="0"/>
              <a:t>Pour vous accompagner tout au long de ces processus : 01 48 96 71 99 / contact@jdsexperts.com </a:t>
            </a:r>
          </a:p>
        </p:txBody>
      </p:sp>
      <p:sp>
        <p:nvSpPr>
          <p:cNvPr id="7" name="Rectangle : coins arrondis 6">
            <a:extLst>
              <a:ext uri="{FF2B5EF4-FFF2-40B4-BE49-F238E27FC236}">
                <a16:creationId xmlns:a16="http://schemas.microsoft.com/office/drawing/2014/main" id="{DEFEF363-76A8-42A8-B920-8B447175D2C7}"/>
              </a:ext>
            </a:extLst>
          </p:cNvPr>
          <p:cNvSpPr/>
          <p:nvPr>
            <p:custDataLst>
              <p:tags r:id="rId6"/>
            </p:custDataLst>
          </p:nvPr>
        </p:nvSpPr>
        <p:spPr>
          <a:xfrm>
            <a:off x="445771" y="5114299"/>
            <a:ext cx="5884009" cy="1402672"/>
          </a:xfrm>
          <a:prstGeom prst="roundRect">
            <a:avLst/>
          </a:prstGeom>
          <a:noFill/>
          <a:ln w="28575">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dirty="0">
                <a:solidFill>
                  <a:schemeClr val="accent1"/>
                </a:solidFill>
              </a:rPr>
              <a:t>	Le déclenchement d’un droit d’alerte économique par le CSE est une procédure assez complexe, en plusieurs étapes, dont il faut respecter le formalisme. Pour cette raison nous ne communiquons pas de procédure type de désignation mais nous vous invitons à nous contacter pour vous conseiller directement.</a:t>
            </a:r>
          </a:p>
        </p:txBody>
      </p:sp>
      <p:pic>
        <p:nvPicPr>
          <p:cNvPr id="8" name="Image 7">
            <a:extLst>
              <a:ext uri="{FF2B5EF4-FFF2-40B4-BE49-F238E27FC236}">
                <a16:creationId xmlns:a16="http://schemas.microsoft.com/office/drawing/2014/main" id="{0C40C79D-1E65-46CA-AA6C-ABACF1388FC4}"/>
              </a:ext>
            </a:extLst>
          </p:cNvPr>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623324" y="5114299"/>
            <a:ext cx="5873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 coins arrondis 8">
            <a:extLst>
              <a:ext uri="{FF2B5EF4-FFF2-40B4-BE49-F238E27FC236}">
                <a16:creationId xmlns:a16="http://schemas.microsoft.com/office/drawing/2014/main" id="{5A89BB3B-EE0A-46BE-A35F-E0C0CD2AFB72}"/>
              </a:ext>
            </a:extLst>
          </p:cNvPr>
          <p:cNvSpPr/>
          <p:nvPr>
            <p:custDataLst>
              <p:tags r:id="rId8"/>
            </p:custDataLst>
          </p:nvPr>
        </p:nvSpPr>
        <p:spPr>
          <a:xfrm>
            <a:off x="6436310" y="1587895"/>
            <a:ext cx="3142696" cy="4982230"/>
          </a:xfrm>
          <a:prstGeom prst="roundRect">
            <a:avLst/>
          </a:prstGeom>
          <a:noFill/>
          <a:ln w="38100">
            <a:prstDash val="dashDot"/>
          </a:ln>
        </p:spPr>
        <p:style>
          <a:lnRef idx="2">
            <a:schemeClr val="dk1"/>
          </a:lnRef>
          <a:fillRef idx="1">
            <a:schemeClr val="lt1"/>
          </a:fillRef>
          <a:effectRef idx="0">
            <a:schemeClr val="dk1"/>
          </a:effectRef>
          <a:fontRef idx="minor">
            <a:schemeClr val="dk1"/>
          </a:fontRef>
        </p:style>
        <p:txBody>
          <a:bodyPr wrap="square">
            <a:spAutoFit/>
          </a:bodyPr>
          <a:lstStyle/>
          <a:p>
            <a:pPr algn="just"/>
            <a:r>
              <a:rPr lang="fr-FR" sz="1200" dirty="0">
                <a:solidFill>
                  <a:schemeClr val="accent1"/>
                </a:solidFill>
              </a:rPr>
              <a:t>	</a:t>
            </a:r>
            <a:r>
              <a:rPr lang="fr-FR" sz="1200" b="1" dirty="0"/>
              <a:t>Article L.2312-63 du code</a:t>
            </a:r>
            <a:br>
              <a:rPr lang="fr-FR" sz="1200" b="1" dirty="0"/>
            </a:br>
            <a:r>
              <a:rPr lang="fr-FR" sz="1200" b="1" dirty="0"/>
              <a:t>	du travail</a:t>
            </a:r>
          </a:p>
          <a:p>
            <a:pPr algn="just"/>
            <a:br>
              <a:rPr lang="fr-FR" sz="1200" dirty="0">
                <a:solidFill>
                  <a:schemeClr val="accent1"/>
                </a:solidFill>
              </a:rPr>
            </a:br>
            <a:r>
              <a:rPr lang="fr-FR" sz="1200" dirty="0">
                <a:solidFill>
                  <a:schemeClr val="accent1"/>
                </a:solidFill>
              </a:rPr>
              <a:t>Lorsque le comité social et économique a connaissance de faits de nature à affecter de manière préoccupante la situation économique de l'entreprise, il peut demander à l'employeur de lui fournir des explications.</a:t>
            </a:r>
          </a:p>
          <a:p>
            <a:pPr algn="just"/>
            <a:r>
              <a:rPr lang="fr-FR" sz="1200" dirty="0">
                <a:solidFill>
                  <a:schemeClr val="accent1"/>
                </a:solidFill>
              </a:rPr>
              <a:t>Cette demande est inscrite de droit à l'ordre du jour de la prochaine séance du comité.</a:t>
            </a:r>
          </a:p>
          <a:p>
            <a:pPr algn="just"/>
            <a:r>
              <a:rPr lang="fr-FR" sz="1200" dirty="0">
                <a:solidFill>
                  <a:schemeClr val="accent1"/>
                </a:solidFill>
              </a:rPr>
              <a:t>Si le comité n'a pu obtenir de réponse suffisante de l'employeur ou si celle-ci confirme le caractère préoccupant de la situation, il établit un rapport. Dans les entreprises employant au moins mille salariés et en l'absence d'accord prévu à l'article </a:t>
            </a:r>
            <a:r>
              <a:rPr lang="fr-FR" sz="1200" u="sng" dirty="0">
                <a:solidFill>
                  <a:schemeClr val="accent1"/>
                </a:solidFill>
              </a:rPr>
              <a:t>L. 2315-45</a:t>
            </a:r>
            <a:r>
              <a:rPr lang="fr-FR" sz="1200" dirty="0">
                <a:solidFill>
                  <a:schemeClr val="accent1"/>
                </a:solidFill>
              </a:rPr>
              <a:t>, ce rapport est établi par la commission économique prévue par l'article </a:t>
            </a:r>
            <a:r>
              <a:rPr lang="fr-FR" sz="1200" u="sng" dirty="0">
                <a:solidFill>
                  <a:schemeClr val="accent1"/>
                </a:solidFill>
              </a:rPr>
              <a:t>L. 2315-46</a:t>
            </a:r>
            <a:r>
              <a:rPr lang="fr-FR" sz="1200" dirty="0">
                <a:solidFill>
                  <a:schemeClr val="accent1"/>
                </a:solidFill>
              </a:rPr>
              <a:t>.</a:t>
            </a:r>
          </a:p>
          <a:p>
            <a:pPr algn="just"/>
            <a:r>
              <a:rPr lang="fr-FR" sz="1200" dirty="0">
                <a:solidFill>
                  <a:schemeClr val="accent1"/>
                </a:solidFill>
              </a:rPr>
              <a:t>Ce rapport, au titre du droit d'alerte économique, est transmis à l'employeur et au commissaire aux comptes.</a:t>
            </a:r>
          </a:p>
          <a:p>
            <a:pPr algn="just"/>
            <a:endParaRPr lang="fr-FR" sz="1200" dirty="0">
              <a:solidFill>
                <a:schemeClr val="accent1"/>
              </a:solidFill>
            </a:endParaRPr>
          </a:p>
        </p:txBody>
      </p:sp>
      <p:pic>
        <p:nvPicPr>
          <p:cNvPr id="11" name="Picture 12" descr="https://jdsexperts.adapps.fr/addc/php/visuminiature.php?iddc=f54d1d9f7a57ba5663b3be158fde8ab7&amp;idfils=10&amp;page=1">
            <a:extLst>
              <a:ext uri="{FF2B5EF4-FFF2-40B4-BE49-F238E27FC236}">
                <a16:creationId xmlns:a16="http://schemas.microsoft.com/office/drawing/2014/main" id="{EDA1036A-D3F2-4B40-8279-FF170C121002}"/>
              </a:ext>
            </a:extLst>
          </p:cNvPr>
          <p:cNvPicPr>
            <a:picLocks noChangeAspect="1" noChangeArrowheads="1"/>
          </p:cNvPicPr>
          <p:nvPr>
            <p:custDataLst>
              <p:tags r:id="rId9"/>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692906" y="1587895"/>
            <a:ext cx="691363" cy="69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10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FB4C31-1049-40B2-8733-8E73A2306889}"/>
              </a:ext>
            </a:extLst>
          </p:cNvPr>
          <p:cNvSpPr>
            <a:spLocks noGrp="1"/>
          </p:cNvSpPr>
          <p:nvPr>
            <p:ph type="title"/>
            <p:custDataLst>
              <p:tags r:id="rId1"/>
            </p:custDataLst>
          </p:nvPr>
        </p:nvSpPr>
        <p:spPr>
          <a:xfrm>
            <a:off x="433343" y="752691"/>
            <a:ext cx="9063990" cy="997196"/>
          </a:xfrm>
        </p:spPr>
        <p:txBody>
          <a:bodyPr/>
          <a:lstStyle/>
          <a:p>
            <a:pPr algn="just"/>
            <a:r>
              <a:rPr lang="fr-FR" dirty="0"/>
              <a:t>Mission d’expertise en vue de la consultation du CSE sur un projet de licenciement collectif pour motif économique d'au moins 10 salariés dans une même période de 30 jours </a:t>
            </a:r>
          </a:p>
        </p:txBody>
      </p:sp>
      <p:sp>
        <p:nvSpPr>
          <p:cNvPr id="3" name="Espace réservé du contenu 2">
            <a:extLst>
              <a:ext uri="{FF2B5EF4-FFF2-40B4-BE49-F238E27FC236}">
                <a16:creationId xmlns:a16="http://schemas.microsoft.com/office/drawing/2014/main" id="{F4DD7677-F8AC-4513-8742-F6C361490AF4}"/>
              </a:ext>
            </a:extLst>
          </p:cNvPr>
          <p:cNvSpPr>
            <a:spLocks noGrp="1"/>
          </p:cNvSpPr>
          <p:nvPr>
            <p:ph idx="1"/>
            <p:custDataLst>
              <p:tags r:id="rId2"/>
            </p:custDataLst>
          </p:nvPr>
        </p:nvSpPr>
        <p:spPr>
          <a:xfrm>
            <a:off x="433343" y="1777506"/>
            <a:ext cx="4724583" cy="5332742"/>
          </a:xfrm>
        </p:spPr>
        <p:txBody>
          <a:bodyPr/>
          <a:lstStyle/>
          <a:p>
            <a:pPr marL="0" indent="0" algn="just">
              <a:buNone/>
            </a:pPr>
            <a:r>
              <a:rPr lang="fr-FR" sz="1200" dirty="0"/>
              <a:t>Les entreprises qui envisagent une procédure de licenciement pour motif économique doivent établir et mettre en œuvre un plan de sauvegarde de l’emploi (PSE). Cette obligation existe dans les entreprises d’au moins 50 salariés, lorsque le projet de licenciement concerne au moins 10 salariés sur une période de 30 jours. </a:t>
            </a:r>
          </a:p>
          <a:p>
            <a:pPr marL="0" indent="0" algn="just">
              <a:buNone/>
            </a:pPr>
            <a:r>
              <a:rPr lang="fr-FR" sz="1200" dirty="0"/>
              <a:t>Le Comité social   et économique  (CSE) peut désigner un expert-comptable pour l’assister dans cette information/consultation. La mission d’assistance qui lui est dévolue n’est pas limitée à la seule analyse du projet de PSE, mais porte également sur la pertinence économique et organisationnelle du projet de restructuration.</a:t>
            </a:r>
          </a:p>
          <a:p>
            <a:pPr marL="0" indent="0" algn="just">
              <a:buNone/>
            </a:pPr>
            <a:r>
              <a:rPr lang="fr-FR" sz="1200" b="1" dirty="0"/>
              <a:t>La mission de l’expert porte également sur les incidences du projet sur le travail, les conditions de travail, l’hygiène et la sécurité ainsi que sur les risques qu’il génère et les mesures nécessaires pour les prévenir. Pour cet aspect, JDS Experts travaille avec le cabinet d’experts SSCT </a:t>
            </a:r>
            <a:r>
              <a:rPr lang="fr-FR" sz="1200" b="1" dirty="0" err="1"/>
              <a:t>Altéo</a:t>
            </a:r>
            <a:r>
              <a:rPr lang="fr-FR" sz="1200" b="1" dirty="0"/>
              <a:t>, membre du réseau Les JDS.</a:t>
            </a:r>
          </a:p>
          <a:p>
            <a:pPr marL="0" indent="0">
              <a:buNone/>
            </a:pPr>
            <a:r>
              <a:rPr lang="fr-FR" sz="1200" dirty="0"/>
              <a:t>La désignation d’un expert-comptable est indispensable pour :</a:t>
            </a:r>
          </a:p>
          <a:p>
            <a:pPr algn="just">
              <a:spcBef>
                <a:spcPts val="0"/>
              </a:spcBef>
            </a:pPr>
            <a:r>
              <a:rPr lang="fr-FR" sz="1200" dirty="0"/>
              <a:t>Analyser le motif économique et apporter le cas échéant les éléments utiles aux salariés qui souhaiteraient contester leur licenciement économique en justice</a:t>
            </a:r>
          </a:p>
          <a:p>
            <a:pPr algn="just">
              <a:spcBef>
                <a:spcPts val="0"/>
              </a:spcBef>
            </a:pPr>
            <a:r>
              <a:rPr lang="fr-FR" sz="1200" dirty="0"/>
              <a:t>Améliorer le contenu du plan pour les salariés menacés de perdre leur emploi</a:t>
            </a:r>
          </a:p>
          <a:p>
            <a:pPr algn="just">
              <a:spcBef>
                <a:spcPts val="0"/>
              </a:spcBef>
            </a:pPr>
            <a:r>
              <a:rPr lang="fr-FR" sz="1200" dirty="0"/>
              <a:t>Analyser l’organisation cible et les futures conditions de travail des salariés qui garderont leur poste</a:t>
            </a:r>
          </a:p>
          <a:p>
            <a:pPr algn="just">
              <a:spcBef>
                <a:spcPts val="0"/>
              </a:spcBef>
            </a:pPr>
            <a:r>
              <a:rPr lang="fr-FR" sz="1200" dirty="0"/>
              <a:t>Aider les représentants des salariés à communiquer à la DIRECCTE (Directions régionales des entreprises, de la concurrence, de la consommation, du travail et de l’emploi) l’ensemble des éléments insuffisants ou illicites dans le PSE.</a:t>
            </a:r>
          </a:p>
          <a:p>
            <a:pPr marL="0" indent="0" algn="just">
              <a:spcBef>
                <a:spcPts val="0"/>
              </a:spcBef>
              <a:buNone/>
            </a:pPr>
            <a:endParaRPr lang="fr-FR" sz="1200" b="1" dirty="0"/>
          </a:p>
          <a:p>
            <a:pPr marL="0" indent="0" algn="just">
              <a:buNone/>
            </a:pPr>
            <a:endParaRPr lang="fr-FR" sz="1200" dirty="0"/>
          </a:p>
        </p:txBody>
      </p:sp>
      <p:sp>
        <p:nvSpPr>
          <p:cNvPr id="4" name="Espace réservé du pied de page 3">
            <a:extLst>
              <a:ext uri="{FF2B5EF4-FFF2-40B4-BE49-F238E27FC236}">
                <a16:creationId xmlns:a16="http://schemas.microsoft.com/office/drawing/2014/main" id="{180FBE29-18E1-4DDA-AB43-FB3B8053888B}"/>
              </a:ext>
            </a:extLst>
          </p:cNvPr>
          <p:cNvSpPr>
            <a:spLocks noGrp="1"/>
          </p:cNvSpPr>
          <p:nvPr>
            <p:ph type="ftr" sz="quarter" idx="11"/>
            <p:custDataLst>
              <p:tags r:id="rId3"/>
            </p:custDataLst>
          </p:nvPr>
        </p:nvSpPr>
        <p:spPr/>
        <p:txBody>
          <a:bodyPr/>
          <a:lstStyle/>
          <a:p>
            <a:r>
              <a:rPr lang="fr-FR"/>
              <a:t>Client - Mission – Date /</a:t>
            </a:r>
          </a:p>
        </p:txBody>
      </p:sp>
      <p:sp>
        <p:nvSpPr>
          <p:cNvPr id="5" name="Espace réservé du numéro de diapositive 4">
            <a:extLst>
              <a:ext uri="{FF2B5EF4-FFF2-40B4-BE49-F238E27FC236}">
                <a16:creationId xmlns:a16="http://schemas.microsoft.com/office/drawing/2014/main" id="{9728F1AE-FFDF-4426-9CF4-4BBA3A48E887}"/>
              </a:ext>
            </a:extLst>
          </p:cNvPr>
          <p:cNvSpPr>
            <a:spLocks noGrp="1"/>
          </p:cNvSpPr>
          <p:nvPr>
            <p:ph type="sldNum" sz="quarter" idx="4"/>
            <p:custDataLst>
              <p:tags r:id="rId4"/>
            </p:custDataLst>
          </p:nvPr>
        </p:nvSpPr>
        <p:spPr/>
        <p:txBody>
          <a:bodyPr/>
          <a:lstStyle/>
          <a:p>
            <a:r>
              <a:rPr lang="fr-FR"/>
              <a:t>P</a:t>
            </a:r>
            <a:fld id="{4F171275-0B09-4281-A45C-5B681330E652}" type="slidenum">
              <a:rPr lang="fr-FR" smtClean="0"/>
              <a:pPr/>
              <a:t>14</a:t>
            </a:fld>
            <a:endParaRPr lang="fr-FR" dirty="0"/>
          </a:p>
        </p:txBody>
      </p:sp>
      <p:sp>
        <p:nvSpPr>
          <p:cNvPr id="6" name="Rectangle : coins arrondis 5">
            <a:extLst>
              <a:ext uri="{FF2B5EF4-FFF2-40B4-BE49-F238E27FC236}">
                <a16:creationId xmlns:a16="http://schemas.microsoft.com/office/drawing/2014/main" id="{592CC578-3D18-44D4-BA13-EF563E2C3E8F}"/>
              </a:ext>
            </a:extLst>
          </p:cNvPr>
          <p:cNvSpPr/>
          <p:nvPr>
            <p:custDataLst>
              <p:tags r:id="rId5"/>
            </p:custDataLst>
          </p:nvPr>
        </p:nvSpPr>
        <p:spPr>
          <a:xfrm>
            <a:off x="5267414" y="1454529"/>
            <a:ext cx="4549456" cy="5520333"/>
          </a:xfrm>
          <a:prstGeom prst="roundRect">
            <a:avLst/>
          </a:prstGeom>
          <a:noFill/>
          <a:ln w="38100">
            <a:prstDash val="dashDot"/>
          </a:ln>
        </p:spPr>
        <p:style>
          <a:lnRef idx="2">
            <a:schemeClr val="dk1"/>
          </a:lnRef>
          <a:fillRef idx="1">
            <a:schemeClr val="lt1"/>
          </a:fillRef>
          <a:effectRef idx="0">
            <a:schemeClr val="dk1"/>
          </a:effectRef>
          <a:fontRef idx="minor">
            <a:schemeClr val="dk1"/>
          </a:fontRef>
        </p:style>
        <p:txBody>
          <a:bodyPr wrap="square">
            <a:spAutoFit/>
          </a:bodyPr>
          <a:lstStyle/>
          <a:p>
            <a:pPr algn="just"/>
            <a:r>
              <a:rPr lang="fr-FR" sz="1200" dirty="0">
                <a:solidFill>
                  <a:schemeClr val="accent1"/>
                </a:solidFill>
              </a:rPr>
              <a:t>	</a:t>
            </a:r>
            <a:r>
              <a:rPr lang="fr-FR" sz="1200" b="1" dirty="0"/>
              <a:t>Art. L 1233-34 du Code du travail  </a:t>
            </a:r>
            <a:endParaRPr lang="fr-FR" sz="1200" dirty="0">
              <a:solidFill>
                <a:schemeClr val="accent1"/>
              </a:solidFill>
            </a:endParaRPr>
          </a:p>
          <a:p>
            <a:pPr algn="just"/>
            <a:r>
              <a:rPr lang="fr-FR" sz="1200" dirty="0">
                <a:solidFill>
                  <a:schemeClr val="accent1"/>
                </a:solidFill>
              </a:rPr>
              <a:t>	La désignation intervient soit lors de la première réunion prévue dans le cadre de la procédure d’information-consultation, soit au cours d’une réunion dite R0 avant le lancement de la procédure officielle. </a:t>
            </a:r>
            <a:r>
              <a:rPr lang="fr-FR" sz="1200" b="1" dirty="0">
                <a:solidFill>
                  <a:srgbClr val="009FE3"/>
                </a:solidFill>
              </a:rPr>
              <a:t>La mission d’assistance au CSE  est intégralement à la charge de l’employeur.</a:t>
            </a:r>
          </a:p>
          <a:p>
            <a:pPr algn="just"/>
            <a:r>
              <a:rPr lang="fr-FR" sz="1200" dirty="0">
                <a:solidFill>
                  <a:schemeClr val="accent1"/>
                </a:solidFill>
              </a:rPr>
              <a:t>Lorsqu’il recourt à l’assistance d’un expert-comptable, le CSE tient trois réunions au lieu de deux.</a:t>
            </a:r>
          </a:p>
          <a:p>
            <a:pPr algn="just"/>
            <a:r>
              <a:rPr lang="fr-FR" sz="1200" dirty="0">
                <a:solidFill>
                  <a:schemeClr val="accent1"/>
                </a:solidFill>
              </a:rPr>
              <a:t>L’expert doit rendre son rapport au plus tard 15 jours avant l’expiration du délai dont dispose le CSE pour rendre son avis. Le délai dans lequel le CSE  doit remettre son avis à compter de sa consultation dépend du nombre de licenciements prévus :</a:t>
            </a:r>
          </a:p>
          <a:p>
            <a:pPr marL="171450" indent="-171450" algn="just">
              <a:buFont typeface="Arial" panose="020B0604020202020204" pitchFamily="34" charset="0"/>
              <a:buChar char="•"/>
            </a:pPr>
            <a:r>
              <a:rPr lang="fr-FR" sz="1200" dirty="0">
                <a:solidFill>
                  <a:schemeClr val="accent1"/>
                </a:solidFill>
              </a:rPr>
              <a:t>2 mois lorsque le nombre de licenciements est inférieur à 100</a:t>
            </a:r>
          </a:p>
          <a:p>
            <a:pPr marL="171450" indent="-171450" algn="just">
              <a:buFont typeface="Arial" panose="020B0604020202020204" pitchFamily="34" charset="0"/>
              <a:buChar char="•"/>
            </a:pPr>
            <a:r>
              <a:rPr lang="fr-FR" sz="1200" dirty="0">
                <a:solidFill>
                  <a:schemeClr val="accent1"/>
                </a:solidFill>
              </a:rPr>
              <a:t>3 mois pour un nombre de licenciements compris entre 100 à 249 inclus</a:t>
            </a:r>
          </a:p>
          <a:p>
            <a:pPr marL="171450" indent="-171450" algn="just">
              <a:buFont typeface="Arial" panose="020B0604020202020204" pitchFamily="34" charset="0"/>
              <a:buChar char="•"/>
            </a:pPr>
            <a:r>
              <a:rPr lang="fr-FR" sz="1200" dirty="0">
                <a:solidFill>
                  <a:schemeClr val="accent1"/>
                </a:solidFill>
              </a:rPr>
              <a:t>4 mois à partir de 250 licenciements.</a:t>
            </a:r>
          </a:p>
          <a:p>
            <a:pPr algn="just"/>
            <a:r>
              <a:rPr lang="fr-FR" sz="1200" dirty="0">
                <a:solidFill>
                  <a:schemeClr val="accent1"/>
                </a:solidFill>
              </a:rPr>
              <a:t>En cas d’échec des négociations ou en cas d’accord majoritaire partiel, lorsqu’un expert-comptable a été désigné par le comité d’entreprise afin d’appuyer les organisations syndicales dans la négociation, il peut continuer sa mission auprès du comité d’entreprise ou du Comité social  et économique, dans le cadre de la procédure d’élaboration unilatérale du document par l’employeur.</a:t>
            </a:r>
          </a:p>
          <a:p>
            <a:pPr algn="just"/>
            <a:r>
              <a:rPr lang="fr-FR" sz="1200" dirty="0">
                <a:solidFill>
                  <a:schemeClr val="accent1"/>
                </a:solidFill>
              </a:rPr>
              <a:t>En l’absence d’avis rendu dans ces délais, le CSE  est réputé avoir été consulté. Une convention ou un accord collectif de travail peut prévoir des délais différents.</a:t>
            </a:r>
          </a:p>
        </p:txBody>
      </p:sp>
      <p:pic>
        <p:nvPicPr>
          <p:cNvPr id="7" name="Picture 12" descr="https://jdsexperts.adapps.fr/addc/php/visuminiature.php?iddc=f54d1d9f7a57ba5663b3be158fde8ab7&amp;idfils=10&amp;page=1">
            <a:extLst>
              <a:ext uri="{FF2B5EF4-FFF2-40B4-BE49-F238E27FC236}">
                <a16:creationId xmlns:a16="http://schemas.microsoft.com/office/drawing/2014/main" id="{CF6887B5-7021-4B53-878C-3F463383D88E}"/>
              </a:ext>
            </a:extLst>
          </p:cNvPr>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689729" y="1454529"/>
            <a:ext cx="691363" cy="6913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DC0E87F0-EC1E-4765-A634-A1D3C1821800}"/>
              </a:ext>
            </a:extLst>
          </p:cNvPr>
          <p:cNvSpPr/>
          <p:nvPr>
            <p:custDataLst>
              <p:tags r:id="rId7"/>
            </p:custDataLst>
          </p:nvPr>
        </p:nvSpPr>
        <p:spPr>
          <a:xfrm>
            <a:off x="195309" y="4572000"/>
            <a:ext cx="4962617" cy="2104008"/>
          </a:xfrm>
          <a:prstGeom prst="roundRect">
            <a:avLst/>
          </a:prstGeom>
          <a:noFill/>
          <a:ln w="28575">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dirty="0"/>
          </a:p>
        </p:txBody>
      </p:sp>
      <p:sp>
        <p:nvSpPr>
          <p:cNvPr id="9" name="Rectangle 8">
            <a:extLst>
              <a:ext uri="{FF2B5EF4-FFF2-40B4-BE49-F238E27FC236}">
                <a16:creationId xmlns:a16="http://schemas.microsoft.com/office/drawing/2014/main" id="{9FC45F4A-8090-454E-A3AB-2237B7541792}"/>
              </a:ext>
            </a:extLst>
          </p:cNvPr>
          <p:cNvSpPr/>
          <p:nvPr>
            <p:custDataLst>
              <p:tags r:id="rId8"/>
            </p:custDataLst>
          </p:nvPr>
        </p:nvSpPr>
        <p:spPr>
          <a:xfrm>
            <a:off x="1926455" y="219005"/>
            <a:ext cx="7570878" cy="307777"/>
          </a:xfrm>
          <a:prstGeom prst="rect">
            <a:avLst/>
          </a:prstGeom>
          <a:solidFill>
            <a:schemeClr val="bg2">
              <a:lumMod val="95000"/>
            </a:schemeClr>
          </a:solidFill>
        </p:spPr>
        <p:txBody>
          <a:bodyPr wrap="square">
            <a:spAutoFit/>
          </a:bodyPr>
          <a:lstStyle/>
          <a:p>
            <a:pPr algn="ctr"/>
            <a:r>
              <a:rPr lang="fr-FR" sz="1400" b="1" dirty="0"/>
              <a:t>Pour vous accompagner tout au long de ces processus : 01 48 96 71 99 / contact@jdsexperts.com </a:t>
            </a:r>
          </a:p>
        </p:txBody>
      </p:sp>
    </p:spTree>
    <p:extLst>
      <p:ext uri="{BB962C8B-B14F-4D97-AF65-F5344CB8AC3E}">
        <p14:creationId xmlns:p14="http://schemas.microsoft.com/office/powerpoint/2010/main" val="2565770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2A4EC-1D99-4D12-ABBA-69280AC719FD}"/>
              </a:ext>
            </a:extLst>
          </p:cNvPr>
          <p:cNvSpPr>
            <a:spLocks noGrp="1"/>
          </p:cNvSpPr>
          <p:nvPr>
            <p:ph type="title"/>
            <p:custDataLst>
              <p:tags r:id="rId1"/>
            </p:custDataLst>
          </p:nvPr>
        </p:nvSpPr>
        <p:spPr>
          <a:xfrm>
            <a:off x="445771" y="794601"/>
            <a:ext cx="9063990" cy="664797"/>
          </a:xfrm>
        </p:spPr>
        <p:txBody>
          <a:bodyPr/>
          <a:lstStyle/>
          <a:p>
            <a:pPr algn="just"/>
            <a:r>
              <a:rPr lang="fr-FR" dirty="0"/>
              <a:t>Mission d’expertise auprès des organisations syndicales pour préparer les négociations portant sur un plan de sauvegarde de l'emploi </a:t>
            </a:r>
          </a:p>
        </p:txBody>
      </p:sp>
      <p:sp>
        <p:nvSpPr>
          <p:cNvPr id="3" name="Espace réservé du contenu 2">
            <a:extLst>
              <a:ext uri="{FF2B5EF4-FFF2-40B4-BE49-F238E27FC236}">
                <a16:creationId xmlns:a16="http://schemas.microsoft.com/office/drawing/2014/main" id="{084B9298-FA2C-4651-81A8-D8F0BC61760C}"/>
              </a:ext>
            </a:extLst>
          </p:cNvPr>
          <p:cNvSpPr>
            <a:spLocks noGrp="1"/>
          </p:cNvSpPr>
          <p:nvPr>
            <p:ph idx="1"/>
            <p:custDataLst>
              <p:tags r:id="rId2"/>
            </p:custDataLst>
          </p:nvPr>
        </p:nvSpPr>
        <p:spPr>
          <a:xfrm>
            <a:off x="445771" y="1931912"/>
            <a:ext cx="4170617" cy="2675599"/>
          </a:xfrm>
        </p:spPr>
        <p:txBody>
          <a:bodyPr/>
          <a:lstStyle/>
          <a:p>
            <a:pPr marL="0" indent="0" algn="just">
              <a:buNone/>
            </a:pPr>
            <a:r>
              <a:rPr lang="fr-FR" sz="1200" dirty="0"/>
              <a:t>Le projet de licenciement économique collectif peut être mis en œuvre de plusieurs façons :</a:t>
            </a:r>
          </a:p>
          <a:p>
            <a:pPr algn="just">
              <a:spcBef>
                <a:spcPts val="0"/>
              </a:spcBef>
            </a:pPr>
            <a:r>
              <a:rPr lang="fr-FR" sz="1200" dirty="0"/>
              <a:t>soit intégralement par la voie négociée aboutissant à un accord majoritaire, cet accord devant comprendre au minimum le PSE ;</a:t>
            </a:r>
          </a:p>
          <a:p>
            <a:pPr algn="just">
              <a:spcBef>
                <a:spcPts val="0"/>
              </a:spcBef>
            </a:pPr>
            <a:r>
              <a:rPr lang="fr-FR" sz="1200" dirty="0"/>
              <a:t>soit intégralement dans le cadre d’un document unilatéral élaboré par l’employeur ;</a:t>
            </a:r>
          </a:p>
          <a:p>
            <a:pPr algn="just">
              <a:spcBef>
                <a:spcPts val="0"/>
              </a:spcBef>
            </a:pPr>
            <a:r>
              <a:rPr lang="fr-FR" sz="1200" dirty="0"/>
              <a:t>soit dans le cadre d’un accord majoritaire partiel (portant a minima sur le PSE) complété par un document unilatéral.</a:t>
            </a:r>
          </a:p>
          <a:p>
            <a:pPr marL="0" indent="0" algn="just">
              <a:buNone/>
            </a:pPr>
            <a:r>
              <a:rPr lang="fr-FR" sz="1200" dirty="0"/>
              <a:t>Les organisations syndicales peuvent également désigner un expert. Il doit s’agir du même expert que celui qui est désigné par le Comité social et économique. Il aura également pour mission d’assister les organisations syndicales dans le cadre des négociations sur le projet de licenciement collectif pour motif économique en application de l’article L 1233-24-1 du Code du travail.</a:t>
            </a:r>
          </a:p>
          <a:p>
            <a:pPr marL="0" indent="0" algn="just">
              <a:buNone/>
            </a:pPr>
            <a:endParaRPr lang="fr-FR" sz="1200" dirty="0"/>
          </a:p>
          <a:p>
            <a:pPr algn="just"/>
            <a:endParaRPr lang="fr-FR" sz="1200" dirty="0"/>
          </a:p>
        </p:txBody>
      </p:sp>
      <p:sp>
        <p:nvSpPr>
          <p:cNvPr id="4" name="Espace réservé du pied de page 3">
            <a:extLst>
              <a:ext uri="{FF2B5EF4-FFF2-40B4-BE49-F238E27FC236}">
                <a16:creationId xmlns:a16="http://schemas.microsoft.com/office/drawing/2014/main" id="{7F83013C-A711-441B-976D-DBD79E9DF9C5}"/>
              </a:ext>
            </a:extLst>
          </p:cNvPr>
          <p:cNvSpPr>
            <a:spLocks noGrp="1"/>
          </p:cNvSpPr>
          <p:nvPr>
            <p:ph type="ftr" sz="quarter" idx="11"/>
            <p:custDataLst>
              <p:tags r:id="rId3"/>
            </p:custDataLst>
          </p:nvPr>
        </p:nvSpPr>
        <p:spPr/>
        <p:txBody>
          <a:bodyPr/>
          <a:lstStyle/>
          <a:p>
            <a:r>
              <a:rPr lang="fr-FR"/>
              <a:t>Client - Mission – Date /</a:t>
            </a:r>
          </a:p>
        </p:txBody>
      </p:sp>
      <p:sp>
        <p:nvSpPr>
          <p:cNvPr id="5" name="Espace réservé du numéro de diapositive 4">
            <a:extLst>
              <a:ext uri="{FF2B5EF4-FFF2-40B4-BE49-F238E27FC236}">
                <a16:creationId xmlns:a16="http://schemas.microsoft.com/office/drawing/2014/main" id="{760E2CD5-BEBA-4545-A735-45616721F949}"/>
              </a:ext>
            </a:extLst>
          </p:cNvPr>
          <p:cNvSpPr>
            <a:spLocks noGrp="1"/>
          </p:cNvSpPr>
          <p:nvPr>
            <p:ph type="sldNum" sz="quarter" idx="4"/>
            <p:custDataLst>
              <p:tags r:id="rId4"/>
            </p:custDataLst>
          </p:nvPr>
        </p:nvSpPr>
        <p:spPr/>
        <p:txBody>
          <a:bodyPr/>
          <a:lstStyle/>
          <a:p>
            <a:r>
              <a:rPr lang="fr-FR"/>
              <a:t>P</a:t>
            </a:r>
            <a:fld id="{4F171275-0B09-4281-A45C-5B681330E652}" type="slidenum">
              <a:rPr lang="fr-FR" smtClean="0"/>
              <a:pPr/>
              <a:t>15</a:t>
            </a:fld>
            <a:endParaRPr lang="fr-FR" dirty="0"/>
          </a:p>
        </p:txBody>
      </p:sp>
      <p:sp>
        <p:nvSpPr>
          <p:cNvPr id="6" name="Rectangle 5">
            <a:extLst>
              <a:ext uri="{FF2B5EF4-FFF2-40B4-BE49-F238E27FC236}">
                <a16:creationId xmlns:a16="http://schemas.microsoft.com/office/drawing/2014/main" id="{B877CCB2-05A7-4B95-A7AB-832B17D40900}"/>
              </a:ext>
            </a:extLst>
          </p:cNvPr>
          <p:cNvSpPr/>
          <p:nvPr>
            <p:custDataLst>
              <p:tags r:id="rId5"/>
            </p:custDataLst>
          </p:nvPr>
        </p:nvSpPr>
        <p:spPr>
          <a:xfrm>
            <a:off x="1926455" y="219005"/>
            <a:ext cx="7570878" cy="307777"/>
          </a:xfrm>
          <a:prstGeom prst="rect">
            <a:avLst/>
          </a:prstGeom>
          <a:solidFill>
            <a:schemeClr val="bg2">
              <a:lumMod val="95000"/>
            </a:schemeClr>
          </a:solidFill>
        </p:spPr>
        <p:txBody>
          <a:bodyPr wrap="square">
            <a:spAutoFit/>
          </a:bodyPr>
          <a:lstStyle/>
          <a:p>
            <a:pPr algn="ctr"/>
            <a:r>
              <a:rPr lang="fr-FR" sz="1400" b="1" dirty="0"/>
              <a:t>Pour vous accompagner tout au long de ces processus : 01 48 96 71 99 / contact@jdsexperts.com </a:t>
            </a:r>
          </a:p>
        </p:txBody>
      </p:sp>
      <p:sp>
        <p:nvSpPr>
          <p:cNvPr id="7" name="Rectangle : coins arrondis 6">
            <a:extLst>
              <a:ext uri="{FF2B5EF4-FFF2-40B4-BE49-F238E27FC236}">
                <a16:creationId xmlns:a16="http://schemas.microsoft.com/office/drawing/2014/main" id="{0842011C-E09A-416E-BE8D-1F28F88C9A14}"/>
              </a:ext>
            </a:extLst>
          </p:cNvPr>
          <p:cNvSpPr/>
          <p:nvPr>
            <p:custDataLst>
              <p:tags r:id="rId6"/>
            </p:custDataLst>
          </p:nvPr>
        </p:nvSpPr>
        <p:spPr>
          <a:xfrm>
            <a:off x="4740676" y="1727217"/>
            <a:ext cx="5059162" cy="2962513"/>
          </a:xfrm>
          <a:prstGeom prst="roundRect">
            <a:avLst/>
          </a:prstGeom>
          <a:noFill/>
          <a:ln w="38100">
            <a:prstDash val="dashDot"/>
          </a:ln>
        </p:spPr>
        <p:style>
          <a:lnRef idx="2">
            <a:schemeClr val="dk1"/>
          </a:lnRef>
          <a:fillRef idx="1">
            <a:schemeClr val="lt1"/>
          </a:fillRef>
          <a:effectRef idx="0">
            <a:schemeClr val="dk1"/>
          </a:effectRef>
          <a:fontRef idx="minor">
            <a:schemeClr val="dk1"/>
          </a:fontRef>
        </p:style>
        <p:txBody>
          <a:bodyPr wrap="square">
            <a:spAutoFit/>
          </a:bodyPr>
          <a:lstStyle/>
          <a:p>
            <a:pPr algn="just"/>
            <a:r>
              <a:rPr lang="fr-FR" sz="1200" b="1" dirty="0">
                <a:solidFill>
                  <a:srgbClr val="009FE3"/>
                </a:solidFill>
              </a:rPr>
              <a:t>	Article L1233-24-1 du Code du travail</a:t>
            </a:r>
          </a:p>
          <a:p>
            <a:pPr algn="just"/>
            <a:endParaRPr lang="fr-FR" sz="1200" b="1" dirty="0">
              <a:solidFill>
                <a:srgbClr val="009FE3"/>
              </a:solidFill>
            </a:endParaRPr>
          </a:p>
          <a:p>
            <a:pPr algn="just"/>
            <a:endParaRPr lang="fr-FR" sz="1200" dirty="0">
              <a:solidFill>
                <a:schemeClr val="accent1"/>
              </a:solidFill>
            </a:endParaRPr>
          </a:p>
          <a:p>
            <a:pPr algn="just"/>
            <a:r>
              <a:rPr lang="fr-FR" sz="1200" dirty="0">
                <a:solidFill>
                  <a:schemeClr val="accent1"/>
                </a:solidFill>
              </a:rPr>
              <a:t>Dans les entreprises de cinquante salariés et plus, un accord collectif peut déterminer le contenu du plan de sauvegarde de l'emploi mentionné aux articles L. 1233-61 à L. 1233-63 ainsi que les modalités de consultation du comité social et économique et de mise en œuvre des licenciements. Cet accord est signé par une ou plusieurs organisations syndicales représentatives ayant recueilli au moins 50 % des suffrages exprimés en faveur d'organisations reconnues représentatives au premier tour des dernières élections des titulaires au comité social et économique, quel que soit le nombre de votants, ou par le conseil d'entreprise dans les conditions prévues à l'article L. 2321-9. L'administration est informée sans délai de l'ouverture d'une négociation en vue de l'accord précité.</a:t>
            </a:r>
          </a:p>
        </p:txBody>
      </p:sp>
      <p:pic>
        <p:nvPicPr>
          <p:cNvPr id="8" name="Picture 12" descr="https://jdsexperts.adapps.fr/addc/php/visuminiature.php?iddc=f54d1d9f7a57ba5663b3be158fde8ab7&amp;idfils=10&amp;page=1">
            <a:extLst>
              <a:ext uri="{FF2B5EF4-FFF2-40B4-BE49-F238E27FC236}">
                <a16:creationId xmlns:a16="http://schemas.microsoft.com/office/drawing/2014/main" id="{07302876-9504-4D46-AF3A-3CF3488C7C4F}"/>
              </a:ext>
            </a:extLst>
          </p:cNvPr>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020531" y="1773134"/>
            <a:ext cx="691363" cy="6913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 coins arrondis 8">
            <a:extLst>
              <a:ext uri="{FF2B5EF4-FFF2-40B4-BE49-F238E27FC236}">
                <a16:creationId xmlns:a16="http://schemas.microsoft.com/office/drawing/2014/main" id="{C4E2C511-3DC3-4DB1-89B0-6221AECAE38B}"/>
              </a:ext>
            </a:extLst>
          </p:cNvPr>
          <p:cNvSpPr/>
          <p:nvPr>
            <p:custDataLst>
              <p:tags r:id="rId8"/>
            </p:custDataLst>
          </p:nvPr>
        </p:nvSpPr>
        <p:spPr>
          <a:xfrm>
            <a:off x="445771" y="4952520"/>
            <a:ext cx="9243431" cy="1586198"/>
          </a:xfrm>
          <a:prstGeom prst="roundRect">
            <a:avLst/>
          </a:prstGeom>
          <a:noFill/>
          <a:ln w="28575">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dirty="0">
                <a:solidFill>
                  <a:schemeClr val="accent1"/>
                </a:solidFill>
              </a:rPr>
              <a:t>	Lors d'un PSE, l'enjeu pour les organisations syndicales est de peser sur le projet et ses modalités de mise en œuvre. </a:t>
            </a:r>
            <a:br>
              <a:rPr lang="fr-FR" sz="1200" dirty="0">
                <a:solidFill>
                  <a:schemeClr val="accent1"/>
                </a:solidFill>
              </a:rPr>
            </a:br>
            <a:r>
              <a:rPr lang="fr-FR" sz="1200" dirty="0">
                <a:solidFill>
                  <a:schemeClr val="accent1"/>
                </a:solidFill>
              </a:rPr>
              <a:t>	La désignation d’un expert-comptable est indispensable pour : comprendre les motifs réels de la réorganisation envisagée et les</a:t>
            </a:r>
            <a:br>
              <a:rPr lang="fr-FR" sz="1200" dirty="0">
                <a:solidFill>
                  <a:schemeClr val="accent1"/>
                </a:solidFill>
              </a:rPr>
            </a:br>
            <a:r>
              <a:rPr lang="fr-FR" sz="1200" dirty="0">
                <a:solidFill>
                  <a:schemeClr val="accent1"/>
                </a:solidFill>
              </a:rPr>
              <a:t>	conséquences sociales, approfondir la connaissance de la situation économique et financière de l’entreprise et de son éventuel groupe d’appartenance.</a:t>
            </a:r>
          </a:p>
          <a:p>
            <a:pPr algn="just"/>
            <a:r>
              <a:rPr lang="fr-FR" sz="1200" dirty="0">
                <a:solidFill>
                  <a:schemeClr val="accent1"/>
                </a:solidFill>
              </a:rPr>
              <a:t>Dans la négociation, les organisations syndicales peuvent espérer peser sur l’ampleur de la restructuration et ses conséquences sur les conditions de travail à l'issue de la réorganisation, mais aussi de négocier des mesures d’accompagnement pour les salariés qui seraient licenciés qui seraient le plus adaptées aux populations concernées. </a:t>
            </a:r>
          </a:p>
          <a:p>
            <a:pPr algn="just"/>
            <a:endParaRPr lang="fr-FR" sz="1200" dirty="0">
              <a:solidFill>
                <a:schemeClr val="accent1"/>
              </a:solidFill>
            </a:endParaRPr>
          </a:p>
        </p:txBody>
      </p:sp>
      <p:pic>
        <p:nvPicPr>
          <p:cNvPr id="10" name="Image 9">
            <a:extLst>
              <a:ext uri="{FF2B5EF4-FFF2-40B4-BE49-F238E27FC236}">
                <a16:creationId xmlns:a16="http://schemas.microsoft.com/office/drawing/2014/main" id="{8CB5916A-FBA4-4210-BF03-6D9A8AC59141}"/>
              </a:ext>
            </a:extLst>
          </p:cNvPr>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705070" y="4952520"/>
            <a:ext cx="5873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733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FC271A-CF66-4B99-93F5-360CCB9DA640}"/>
              </a:ext>
            </a:extLst>
          </p:cNvPr>
          <p:cNvSpPr>
            <a:spLocks noGrp="1"/>
          </p:cNvSpPr>
          <p:nvPr>
            <p:ph type="title"/>
            <p:custDataLst>
              <p:tags r:id="rId1"/>
            </p:custDataLst>
          </p:nvPr>
        </p:nvSpPr>
        <p:spPr>
          <a:xfrm>
            <a:off x="445771" y="773003"/>
            <a:ext cx="9063990" cy="664797"/>
          </a:xfrm>
        </p:spPr>
        <p:txBody>
          <a:bodyPr/>
          <a:lstStyle/>
          <a:p>
            <a:pPr algn="just"/>
            <a:r>
              <a:rPr lang="fr-FR" dirty="0"/>
              <a:t>Mission d’expertise auprès des organisations syndicales pour préparer les négociations relatives aux accords de performance collective</a:t>
            </a:r>
          </a:p>
        </p:txBody>
      </p:sp>
      <p:sp>
        <p:nvSpPr>
          <p:cNvPr id="4" name="Espace réservé du pied de page 3">
            <a:extLst>
              <a:ext uri="{FF2B5EF4-FFF2-40B4-BE49-F238E27FC236}">
                <a16:creationId xmlns:a16="http://schemas.microsoft.com/office/drawing/2014/main" id="{79BDDF03-A525-43FE-A520-CCB0DCE62F8E}"/>
              </a:ext>
            </a:extLst>
          </p:cNvPr>
          <p:cNvSpPr>
            <a:spLocks noGrp="1"/>
          </p:cNvSpPr>
          <p:nvPr>
            <p:ph type="ftr" sz="quarter" idx="11"/>
            <p:custDataLst>
              <p:tags r:id="rId2"/>
            </p:custDataLst>
          </p:nvPr>
        </p:nvSpPr>
        <p:spPr/>
        <p:txBody>
          <a:bodyPr/>
          <a:lstStyle/>
          <a:p>
            <a:r>
              <a:rPr lang="fr-FR"/>
              <a:t>Client - Mission – Date /</a:t>
            </a:r>
          </a:p>
        </p:txBody>
      </p:sp>
      <p:sp>
        <p:nvSpPr>
          <p:cNvPr id="5" name="Espace réservé du numéro de diapositive 4">
            <a:extLst>
              <a:ext uri="{FF2B5EF4-FFF2-40B4-BE49-F238E27FC236}">
                <a16:creationId xmlns:a16="http://schemas.microsoft.com/office/drawing/2014/main" id="{72A67759-6A95-4F3F-9195-3E25DA65915B}"/>
              </a:ext>
            </a:extLst>
          </p:cNvPr>
          <p:cNvSpPr>
            <a:spLocks noGrp="1"/>
          </p:cNvSpPr>
          <p:nvPr>
            <p:ph type="sldNum" sz="quarter" idx="4"/>
            <p:custDataLst>
              <p:tags r:id="rId3"/>
            </p:custDataLst>
          </p:nvPr>
        </p:nvSpPr>
        <p:spPr/>
        <p:txBody>
          <a:bodyPr/>
          <a:lstStyle/>
          <a:p>
            <a:r>
              <a:rPr lang="fr-FR"/>
              <a:t>P</a:t>
            </a:r>
            <a:fld id="{4F171275-0B09-4281-A45C-5B681330E652}" type="slidenum">
              <a:rPr lang="fr-FR" smtClean="0"/>
              <a:pPr/>
              <a:t>16</a:t>
            </a:fld>
            <a:endParaRPr lang="fr-FR" dirty="0"/>
          </a:p>
        </p:txBody>
      </p:sp>
      <p:sp>
        <p:nvSpPr>
          <p:cNvPr id="6" name="Rectangle 5">
            <a:extLst>
              <a:ext uri="{FF2B5EF4-FFF2-40B4-BE49-F238E27FC236}">
                <a16:creationId xmlns:a16="http://schemas.microsoft.com/office/drawing/2014/main" id="{72443567-924A-48BE-AF80-D6C245973932}"/>
              </a:ext>
            </a:extLst>
          </p:cNvPr>
          <p:cNvSpPr/>
          <p:nvPr>
            <p:custDataLst>
              <p:tags r:id="rId4"/>
            </p:custDataLst>
          </p:nvPr>
        </p:nvSpPr>
        <p:spPr>
          <a:xfrm>
            <a:off x="1926455" y="219005"/>
            <a:ext cx="7570878" cy="307777"/>
          </a:xfrm>
          <a:prstGeom prst="rect">
            <a:avLst/>
          </a:prstGeom>
          <a:solidFill>
            <a:schemeClr val="bg2">
              <a:lumMod val="95000"/>
            </a:schemeClr>
          </a:solidFill>
        </p:spPr>
        <p:txBody>
          <a:bodyPr wrap="square">
            <a:spAutoFit/>
          </a:bodyPr>
          <a:lstStyle/>
          <a:p>
            <a:pPr algn="ctr"/>
            <a:r>
              <a:rPr lang="fr-FR" sz="1400" b="1" dirty="0"/>
              <a:t>Pour vous accompagner tout au long de ces processus : 01 48 96 71 99 / contact@jdsexperts.com </a:t>
            </a:r>
          </a:p>
        </p:txBody>
      </p:sp>
      <p:sp>
        <p:nvSpPr>
          <p:cNvPr id="11" name="Rectangle 10">
            <a:extLst>
              <a:ext uri="{FF2B5EF4-FFF2-40B4-BE49-F238E27FC236}">
                <a16:creationId xmlns:a16="http://schemas.microsoft.com/office/drawing/2014/main" id="{6913CE10-CB05-40DD-B024-8E32ABE28AFF}"/>
              </a:ext>
            </a:extLst>
          </p:cNvPr>
          <p:cNvSpPr/>
          <p:nvPr>
            <p:custDataLst>
              <p:tags r:id="rId5"/>
            </p:custDataLst>
          </p:nvPr>
        </p:nvSpPr>
        <p:spPr>
          <a:xfrm>
            <a:off x="488386" y="1437800"/>
            <a:ext cx="5110967" cy="5460982"/>
          </a:xfrm>
          <a:prstGeom prst="rect">
            <a:avLst/>
          </a:prstGeom>
        </p:spPr>
        <p:txBody>
          <a:bodyPr vert="horz" wrap="square" lIns="0" tIns="0" rIns="0" bIns="0" rtlCol="0">
            <a:spAutoFit/>
          </a:bodyPr>
          <a:lstStyle/>
          <a:p>
            <a:pPr algn="just">
              <a:lnSpc>
                <a:spcPct val="90000"/>
              </a:lnSpc>
              <a:spcBef>
                <a:spcPts val="1000"/>
              </a:spcBef>
              <a:buClr>
                <a:schemeClr val="accent1"/>
              </a:buClr>
            </a:pPr>
            <a:r>
              <a:rPr lang="fr-FR" sz="1200" dirty="0">
                <a:solidFill>
                  <a:schemeClr val="accent1"/>
                </a:solidFill>
              </a:rPr>
              <a:t>Des accords de performance collective peuvent être conclus afin de répondre aux nécessités liées au fonctionnement de l’entreprise ou en vue de préserver, ou de développer l’emploi. Ces accords peuvent comporter des stipulations visant à :</a:t>
            </a:r>
          </a:p>
          <a:p>
            <a:pPr marL="171450" indent="-171450" algn="just">
              <a:lnSpc>
                <a:spcPct val="90000"/>
              </a:lnSpc>
              <a:buClr>
                <a:schemeClr val="accent1"/>
              </a:buClr>
              <a:buFont typeface="Arial" panose="020B0604020202020204" pitchFamily="34" charset="0"/>
              <a:buChar char="•"/>
            </a:pPr>
            <a:r>
              <a:rPr lang="fr-FR" sz="1200" dirty="0">
                <a:solidFill>
                  <a:schemeClr val="accent1"/>
                </a:solidFill>
              </a:rPr>
              <a:t>aménager la durée du travail, ses modalités d’organisation et de répartition ;</a:t>
            </a:r>
          </a:p>
          <a:p>
            <a:pPr marL="171450" indent="-171450" algn="just">
              <a:lnSpc>
                <a:spcPct val="90000"/>
              </a:lnSpc>
              <a:buClr>
                <a:schemeClr val="accent1"/>
              </a:buClr>
              <a:buFont typeface="Arial" panose="020B0604020202020204" pitchFamily="34" charset="0"/>
              <a:buChar char="•"/>
            </a:pPr>
            <a:r>
              <a:rPr lang="fr-FR" sz="1200" dirty="0">
                <a:solidFill>
                  <a:schemeClr val="accent1"/>
                </a:solidFill>
              </a:rPr>
              <a:t>aménager la rémunération, dans le respect des salaires minima hiérarchiques définis par convention de branche ;</a:t>
            </a:r>
          </a:p>
          <a:p>
            <a:pPr marL="171450" indent="-171450" algn="just">
              <a:lnSpc>
                <a:spcPct val="90000"/>
              </a:lnSpc>
              <a:buClr>
                <a:schemeClr val="accent1"/>
              </a:buClr>
              <a:buFont typeface="Arial" panose="020B0604020202020204" pitchFamily="34" charset="0"/>
              <a:buChar char="•"/>
            </a:pPr>
            <a:r>
              <a:rPr lang="fr-FR" sz="1200" dirty="0">
                <a:solidFill>
                  <a:schemeClr val="accent1"/>
                </a:solidFill>
              </a:rPr>
              <a:t>déterminer les conditions de la mobilité professionnelle ou géographique interne à l’entreprise.</a:t>
            </a:r>
          </a:p>
          <a:p>
            <a:pPr algn="just">
              <a:lnSpc>
                <a:spcPct val="90000"/>
              </a:lnSpc>
              <a:spcBef>
                <a:spcPts val="1000"/>
              </a:spcBef>
              <a:buClr>
                <a:schemeClr val="accent1"/>
              </a:buClr>
            </a:pPr>
            <a:r>
              <a:rPr lang="fr-FR" sz="1200" dirty="0">
                <a:solidFill>
                  <a:schemeClr val="accent1"/>
                </a:solidFill>
              </a:rPr>
              <a:t>La particularité de l’accord de performance collective réside dans son articulation avec le contrat de travail. Les clauses de l’accord se substituent aux clauses contraires et incompatibles du contrat de travail avec l’accord du salarié.</a:t>
            </a:r>
            <a:br>
              <a:rPr lang="fr-FR" sz="1200" dirty="0">
                <a:solidFill>
                  <a:schemeClr val="accent1"/>
                </a:solidFill>
              </a:rPr>
            </a:br>
            <a:r>
              <a:rPr lang="fr-FR" sz="1200" dirty="0">
                <a:solidFill>
                  <a:schemeClr val="accent1"/>
                </a:solidFill>
              </a:rPr>
              <a:t>Si le salarié s’oppose à l’application de l’accord, il peut être licencié pour un motif sui generis (c’est-à-dire fondé sur le refus de l’accord) ; il bénéficie alors d’un abondement exceptionnel de son compte personnel de formation.</a:t>
            </a:r>
          </a:p>
          <a:p>
            <a:pPr algn="just">
              <a:lnSpc>
                <a:spcPct val="90000"/>
              </a:lnSpc>
              <a:spcBef>
                <a:spcPts val="1000"/>
              </a:spcBef>
              <a:buClr>
                <a:schemeClr val="accent1"/>
              </a:buClr>
            </a:pPr>
            <a:r>
              <a:rPr lang="fr-FR" sz="1200" dirty="0">
                <a:solidFill>
                  <a:schemeClr val="accent1"/>
                </a:solidFill>
              </a:rPr>
              <a:t>Dans les entreprises dans lesquelles est présent au moins un délégué syndical, la négociation en vue de la conclusion d’un accord de performance collective ne peut s’engager qu’avec ce délégué syndical (ou avec les délégués syndicaux).</a:t>
            </a:r>
          </a:p>
          <a:p>
            <a:pPr algn="just">
              <a:lnSpc>
                <a:spcPct val="90000"/>
              </a:lnSpc>
              <a:spcBef>
                <a:spcPts val="1000"/>
              </a:spcBef>
              <a:buClr>
                <a:schemeClr val="accent1"/>
              </a:buClr>
            </a:pPr>
            <a:r>
              <a:rPr lang="fr-FR" sz="1200" dirty="0">
                <a:solidFill>
                  <a:schemeClr val="accent1"/>
                </a:solidFill>
              </a:rPr>
              <a:t>Dans ce cas, l’accord doit être conclu selon les modalités prévues par l’article L. 2232-12 du code du travail (signé par les organisations syndicales ayant recueilli plus de 50 % des suffrages exprimés lors des dernières élections professionnelles en faveur des organisations syndicales représentatives ou 30% et être validés par référendum.)</a:t>
            </a:r>
          </a:p>
          <a:p>
            <a:pPr algn="just">
              <a:lnSpc>
                <a:spcPct val="90000"/>
              </a:lnSpc>
              <a:spcBef>
                <a:spcPts val="1000"/>
              </a:spcBef>
              <a:buClr>
                <a:schemeClr val="accent1"/>
              </a:buClr>
            </a:pPr>
            <a:r>
              <a:rPr lang="fr-FR" sz="1200" dirty="0">
                <a:solidFill>
                  <a:schemeClr val="accent1"/>
                </a:solidFill>
              </a:rPr>
              <a:t>Dans les entreprises d’au moins 50 salariés pourvues d’un comité social et économique (CSE), ce comité peut mandater un expert-comptable afin qu’il apporte toute analyse utile aux organisations syndicales pour préparer la négociation relative à l’accord de performance collective. Les frais de cette expertise seront pris en charge par le comité, sur son budget de fonctionnement, à hauteur de 20 %, et par l’employeur, à hauteur de 80 %.</a:t>
            </a:r>
          </a:p>
          <a:p>
            <a:pPr algn="just">
              <a:lnSpc>
                <a:spcPct val="90000"/>
              </a:lnSpc>
              <a:spcBef>
                <a:spcPts val="1000"/>
              </a:spcBef>
              <a:buClr>
                <a:schemeClr val="accent1"/>
              </a:buClr>
            </a:pPr>
            <a:endParaRPr lang="fr-FR" sz="1200" dirty="0">
              <a:solidFill>
                <a:schemeClr val="accent1"/>
              </a:solidFill>
            </a:endParaRPr>
          </a:p>
        </p:txBody>
      </p:sp>
      <p:sp>
        <p:nvSpPr>
          <p:cNvPr id="12" name="Rectangle 11">
            <a:extLst>
              <a:ext uri="{FF2B5EF4-FFF2-40B4-BE49-F238E27FC236}">
                <a16:creationId xmlns:a16="http://schemas.microsoft.com/office/drawing/2014/main" id="{0C5F9FCF-3E58-4C58-A669-A3A9848C5BB4}"/>
              </a:ext>
            </a:extLst>
          </p:cNvPr>
          <p:cNvSpPr/>
          <p:nvPr>
            <p:custDataLst>
              <p:tags r:id="rId6"/>
            </p:custDataLst>
          </p:nvPr>
        </p:nvSpPr>
        <p:spPr>
          <a:xfrm>
            <a:off x="5711894" y="1437800"/>
            <a:ext cx="3910408" cy="2123658"/>
          </a:xfrm>
          <a:prstGeom prst="rect">
            <a:avLst/>
          </a:prstGeom>
          <a:solidFill>
            <a:schemeClr val="accent3">
              <a:lumMod val="20000"/>
              <a:lumOff val="80000"/>
            </a:schemeClr>
          </a:solidFill>
        </p:spPr>
        <p:txBody>
          <a:bodyPr wrap="square">
            <a:spAutoFit/>
          </a:bodyPr>
          <a:lstStyle/>
          <a:p>
            <a:r>
              <a:rPr lang="fr-FR" sz="1200" b="1" dirty="0">
                <a:solidFill>
                  <a:srgbClr val="333333"/>
                </a:solidFill>
                <a:latin typeface="opensans-regular"/>
              </a:rPr>
              <a:t>A noter !</a:t>
            </a:r>
            <a:br>
              <a:rPr lang="fr-FR" sz="1200" dirty="0"/>
            </a:br>
            <a:r>
              <a:rPr lang="fr-FR" sz="1200" dirty="0">
                <a:solidFill>
                  <a:srgbClr val="333333"/>
                </a:solidFill>
                <a:latin typeface="opensans-regular"/>
              </a:rPr>
              <a:t>Le dispositif des accords de performance collective, prévu par l’article L. 2254-2 du code du travail, prend la suite, notamment, des « accords de maintien de l’emploi », et des « accords de préservation ou de développement de l’emploi » et des « accords de mobilité ». Ces accords ne peuvent plus être conclus depuis le 24 septembre 2017, date d’entrée en vigueur de l’ordonnance du 22 septembre 2017 citée en référence ; ceux conclus avant cette date continuent d’être mis en œuvre jusqu’à leur terme, selon les modalités fixées lors de leur conclusion.</a:t>
            </a:r>
            <a:endParaRPr lang="fr-FR" sz="1200" dirty="0"/>
          </a:p>
        </p:txBody>
      </p:sp>
      <p:sp>
        <p:nvSpPr>
          <p:cNvPr id="15" name="Rectangle 14">
            <a:extLst>
              <a:ext uri="{FF2B5EF4-FFF2-40B4-BE49-F238E27FC236}">
                <a16:creationId xmlns:a16="http://schemas.microsoft.com/office/drawing/2014/main" id="{40782147-16BE-4644-A287-12FC948552F1}"/>
              </a:ext>
            </a:extLst>
          </p:cNvPr>
          <p:cNvSpPr/>
          <p:nvPr>
            <p:custDataLst>
              <p:tags r:id="rId7"/>
            </p:custDataLst>
          </p:nvPr>
        </p:nvSpPr>
        <p:spPr>
          <a:xfrm>
            <a:off x="5711894" y="3823415"/>
            <a:ext cx="3910408" cy="2803844"/>
          </a:xfrm>
          <a:prstGeom prst="rect">
            <a:avLst/>
          </a:prstGeom>
        </p:spPr>
        <p:txBody>
          <a:bodyPr wrap="square">
            <a:spAutoFit/>
          </a:bodyPr>
          <a:lstStyle/>
          <a:p>
            <a:pPr algn="just">
              <a:lnSpc>
                <a:spcPct val="90000"/>
              </a:lnSpc>
              <a:spcBef>
                <a:spcPts val="1000"/>
              </a:spcBef>
              <a:buClr>
                <a:schemeClr val="accent1"/>
              </a:buClr>
            </a:pPr>
            <a:r>
              <a:rPr lang="fr-FR" sz="1200" b="1" dirty="0">
                <a:solidFill>
                  <a:schemeClr val="accent1"/>
                </a:solidFill>
              </a:rPr>
              <a:t>En l’absence de tout délégué syndical ou d’un Conseil d’entreprise, </a:t>
            </a:r>
            <a:r>
              <a:rPr lang="fr-FR" sz="1200" dirty="0">
                <a:solidFill>
                  <a:schemeClr val="accent1"/>
                </a:solidFill>
              </a:rPr>
              <a:t>un accord de performance collective peut être négocié et conclu selon les modalités fixées par :</a:t>
            </a:r>
          </a:p>
          <a:p>
            <a:pPr algn="just">
              <a:lnSpc>
                <a:spcPct val="90000"/>
              </a:lnSpc>
              <a:spcBef>
                <a:spcPts val="1000"/>
              </a:spcBef>
              <a:buClr>
                <a:schemeClr val="accent1"/>
              </a:buClr>
            </a:pPr>
            <a:r>
              <a:rPr lang="fr-FR" sz="1200" dirty="0">
                <a:solidFill>
                  <a:schemeClr val="accent1"/>
                </a:solidFill>
              </a:rPr>
              <a:t>- les articles L. 2232-21 à L. 2232-22-1 du code du travail dans les entreprises dont l’effectif habituel compte moins de 11 salariés, ainsi que dans les entreprises dont l’effectif habituel est compris entre 11 et 20 salariés, en l’absence de membre élu de la délégation du personnel du CSE ;</a:t>
            </a:r>
          </a:p>
          <a:p>
            <a:pPr algn="just">
              <a:lnSpc>
                <a:spcPct val="90000"/>
              </a:lnSpc>
              <a:spcBef>
                <a:spcPts val="1000"/>
              </a:spcBef>
              <a:buClr>
                <a:schemeClr val="accent1"/>
              </a:buClr>
            </a:pPr>
            <a:r>
              <a:rPr lang="fr-FR" sz="1200" dirty="0">
                <a:solidFill>
                  <a:schemeClr val="accent1"/>
                </a:solidFill>
              </a:rPr>
              <a:t>- l’article L. 2232-23-1 du code du travail dans les entreprises dont l’effectif habituel est compris entre 11 et moins de 50 salariés ;</a:t>
            </a:r>
          </a:p>
          <a:p>
            <a:pPr algn="just">
              <a:lnSpc>
                <a:spcPct val="90000"/>
              </a:lnSpc>
              <a:spcBef>
                <a:spcPts val="1000"/>
              </a:spcBef>
              <a:buClr>
                <a:schemeClr val="accent1"/>
              </a:buClr>
            </a:pPr>
            <a:r>
              <a:rPr lang="fr-FR" sz="1200" dirty="0">
                <a:solidFill>
                  <a:schemeClr val="accent1"/>
                </a:solidFill>
              </a:rPr>
              <a:t>- les articles L. 2232-24 à L. 2232-26 du code du travail dans les entreprises dont l’effectif habituel est au moins égal à 50 salariés.</a:t>
            </a:r>
          </a:p>
        </p:txBody>
      </p:sp>
      <p:sp>
        <p:nvSpPr>
          <p:cNvPr id="16" name="Rectangle : coins arrondis 15">
            <a:extLst>
              <a:ext uri="{FF2B5EF4-FFF2-40B4-BE49-F238E27FC236}">
                <a16:creationId xmlns:a16="http://schemas.microsoft.com/office/drawing/2014/main" id="{0D3947FA-AE43-4A5A-9E6A-D058D4C00671}"/>
              </a:ext>
            </a:extLst>
          </p:cNvPr>
          <p:cNvSpPr/>
          <p:nvPr>
            <p:custDataLst>
              <p:tags r:id="rId8"/>
            </p:custDataLst>
          </p:nvPr>
        </p:nvSpPr>
        <p:spPr>
          <a:xfrm>
            <a:off x="283698" y="5458265"/>
            <a:ext cx="5428196" cy="1180730"/>
          </a:xfrm>
          <a:prstGeom prst="roundRect">
            <a:avLst/>
          </a:prstGeom>
          <a:noFill/>
          <a:ln w="28575">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78397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11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B0C197E-5193-44A2-88F5-DFE1EB5F382B}"/>
              </a:ext>
            </a:extLst>
          </p:cNvPr>
          <p:cNvSpPr>
            <a:spLocks noGrp="1"/>
          </p:cNvSpPr>
          <p:nvPr>
            <p:ph type="title"/>
            <p:custDataLst>
              <p:tags r:id="rId1"/>
            </p:custDataLst>
          </p:nvPr>
        </p:nvSpPr>
        <p:spPr>
          <a:xfrm>
            <a:off x="445771" y="773003"/>
            <a:ext cx="9063990" cy="664797"/>
          </a:xfrm>
        </p:spPr>
        <p:txBody>
          <a:bodyPr/>
          <a:lstStyle/>
          <a:p>
            <a:r>
              <a:rPr lang="fr-FR" dirty="0"/>
              <a:t>Désigner un expert sur les missions légales du CSE</a:t>
            </a:r>
            <a:br>
              <a:rPr lang="fr-FR" dirty="0"/>
            </a:br>
            <a:endParaRPr lang="fr-FR" dirty="0"/>
          </a:p>
        </p:txBody>
      </p:sp>
      <p:sp>
        <p:nvSpPr>
          <p:cNvPr id="3" name="Espace réservé du contenu 2">
            <a:extLst>
              <a:ext uri="{FF2B5EF4-FFF2-40B4-BE49-F238E27FC236}">
                <a16:creationId xmlns:a16="http://schemas.microsoft.com/office/drawing/2014/main" id="{8ABD1CE7-FFDC-4129-861E-F9BEF04C973B}"/>
              </a:ext>
            </a:extLst>
          </p:cNvPr>
          <p:cNvSpPr>
            <a:spLocks noGrp="1"/>
          </p:cNvSpPr>
          <p:nvPr>
            <p:ph idx="1"/>
            <p:custDataLst>
              <p:tags r:id="rId2"/>
            </p:custDataLst>
          </p:nvPr>
        </p:nvSpPr>
        <p:spPr>
          <a:xfrm>
            <a:off x="445772" y="1411551"/>
            <a:ext cx="3895410" cy="4380686"/>
          </a:xfrm>
        </p:spPr>
        <p:txBody>
          <a:bodyPr/>
          <a:lstStyle/>
          <a:p>
            <a:pPr marL="0" indent="0" algn="just" fontAlgn="base">
              <a:buNone/>
            </a:pPr>
            <a:r>
              <a:rPr lang="fr-FR" sz="1200" b="1" dirty="0"/>
              <a:t>JDS Experts assiste les Comités sociaux et économiques  (CSE)  sur l’ensemble des missions d’analyse économique et sociale prévues par le code du travail ainsi que dans le cadre de missions contractuelles demandées par les instances et les organisations syndicales.</a:t>
            </a:r>
          </a:p>
          <a:p>
            <a:pPr algn="just" fontAlgn="base"/>
            <a:r>
              <a:rPr lang="fr-FR" sz="1200" dirty="0"/>
              <a:t>À partir des documents de l’entreprise ou de l’association (économiques, financiers, stratégiques et sociaux), nous présentons une perspective critique qui vous aide à formuler votre position et à affirmer votre rôle d’instance ayant un droit de regard sur tous les sujets touchant à l’emploi, la marche générale et la stratégie de votre entreprise ou de votre association.</a:t>
            </a:r>
          </a:p>
          <a:p>
            <a:pPr algn="just" fontAlgn="base"/>
            <a:r>
              <a:rPr lang="fr-FR" sz="1200" dirty="0"/>
              <a:t>Convaincre les  salariés qu’une position ou que des revendications sont crédibles, démontrer à votre direction qu’elles sont légitimes, cela se prépare. Pour cela, nous conjuguons votre pouvoir de négociation et de communication à notre savoir-faire du chiffrage et de l’analyse économique.</a:t>
            </a:r>
          </a:p>
          <a:p>
            <a:pPr algn="just" fontAlgn="base"/>
            <a:r>
              <a:rPr lang="fr-FR" sz="1200" b="1" dirty="0"/>
              <a:t>L’économie est votre terrain d’action ; elle est aussi votre légitimité.</a:t>
            </a:r>
          </a:p>
          <a:p>
            <a:pPr marL="0" indent="0" algn="just" fontAlgn="base">
              <a:buNone/>
            </a:pPr>
            <a:r>
              <a:rPr lang="fr-FR" sz="1200" b="1" dirty="0"/>
              <a:t>JDS experts vous accompagne dans l’exercice de l’ensemble des prérogatives du CSE. Dans le cadre des missions légales, nous analysons votre entreprise au-delà de sa dimension purement financière. Nous vous aidons ainsi à mieux la comprendre afin de peser sur son avenir.</a:t>
            </a:r>
          </a:p>
          <a:p>
            <a:pPr algn="just"/>
            <a:endParaRPr lang="fr-FR" sz="1200" dirty="0"/>
          </a:p>
        </p:txBody>
      </p:sp>
      <p:sp>
        <p:nvSpPr>
          <p:cNvPr id="8" name="Rectangle : coins arrondis 7">
            <a:extLst>
              <a:ext uri="{FF2B5EF4-FFF2-40B4-BE49-F238E27FC236}">
                <a16:creationId xmlns:a16="http://schemas.microsoft.com/office/drawing/2014/main" id="{55B8247F-7171-4DBD-8439-363B8D79DFEC}"/>
              </a:ext>
            </a:extLst>
          </p:cNvPr>
          <p:cNvSpPr/>
          <p:nvPr>
            <p:custDataLst>
              <p:tags r:id="rId3"/>
            </p:custDataLst>
          </p:nvPr>
        </p:nvSpPr>
        <p:spPr>
          <a:xfrm>
            <a:off x="4509856" y="1411550"/>
            <a:ext cx="4987477" cy="3009529"/>
          </a:xfrm>
          <a:prstGeom prst="roundRect">
            <a:avLst/>
          </a:prstGeom>
          <a:noFill/>
          <a:ln w="57150">
            <a:solidFill>
              <a:srgbClr val="009FE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accent1"/>
                </a:solidFill>
              </a:rPr>
              <a:t>	Le CSE peut avoir recours à un expert-comptable </a:t>
            </a:r>
            <a:br>
              <a:rPr lang="fr-FR" sz="1100" dirty="0">
                <a:solidFill>
                  <a:schemeClr val="accent1"/>
                </a:solidFill>
              </a:rPr>
            </a:br>
            <a:r>
              <a:rPr lang="fr-FR" sz="1100" dirty="0">
                <a:solidFill>
                  <a:schemeClr val="accent1"/>
                </a:solidFill>
              </a:rPr>
              <a:t>	</a:t>
            </a:r>
            <a:r>
              <a:rPr lang="fr-FR" sz="1100" b="1" dirty="0">
                <a:solidFill>
                  <a:srgbClr val="009FE3"/>
                </a:solidFill>
              </a:rPr>
              <a:t>(art. L.2315-78 du Code du Travail) :</a:t>
            </a:r>
          </a:p>
          <a:p>
            <a:pPr algn="just"/>
            <a:endParaRPr lang="fr-FR" sz="1100" dirty="0">
              <a:solidFill>
                <a:schemeClr val="accent1"/>
              </a:solidFill>
            </a:endParaRPr>
          </a:p>
          <a:p>
            <a:pPr algn="just"/>
            <a:r>
              <a:rPr lang="fr-FR" sz="1100" dirty="0">
                <a:solidFill>
                  <a:schemeClr val="accent1"/>
                </a:solidFill>
              </a:rPr>
              <a:t>- dans le cadre de ses </a:t>
            </a:r>
            <a:r>
              <a:rPr lang="fr-FR" sz="1100" b="1" dirty="0">
                <a:solidFill>
                  <a:schemeClr val="accent1"/>
                </a:solidFill>
              </a:rPr>
              <a:t>consultations récurrentes</a:t>
            </a:r>
            <a:r>
              <a:rPr lang="fr-FR" sz="1100" dirty="0">
                <a:solidFill>
                  <a:schemeClr val="accent1"/>
                </a:solidFill>
              </a:rPr>
              <a:t>, en vue de la consultation sur les orientations stratégiques de l'entreprise, sur sa situation économique et financière et sur sa politique sociale ainsi que les conditions de travail et l'emploi;</a:t>
            </a:r>
          </a:p>
          <a:p>
            <a:pPr algn="just"/>
            <a:r>
              <a:rPr lang="fr-FR" sz="1100" dirty="0">
                <a:solidFill>
                  <a:schemeClr val="accent1"/>
                </a:solidFill>
              </a:rPr>
              <a:t>- pour les </a:t>
            </a:r>
            <a:r>
              <a:rPr lang="fr-FR" sz="1100" b="1" dirty="0">
                <a:solidFill>
                  <a:schemeClr val="accent1"/>
                </a:solidFill>
              </a:rPr>
              <a:t>consultations ponctuelles </a:t>
            </a:r>
            <a:r>
              <a:rPr lang="fr-FR" sz="1100" dirty="0">
                <a:solidFill>
                  <a:schemeClr val="accent1"/>
                </a:solidFill>
              </a:rPr>
              <a:t>relatives aux opérations de concentration, aux offres publiques d'acquisition, à l'exercice du droit d'alerte économique, aux projets de licenciement collectif pour motif économique d'au moins 10 salariés dans une même période de 30 jours ou afin qu'il apporte toute analyse utile aux organisations syndicales pour préparer les négociations relatives aux accords de performance collective ou portant plan de sauvegarde de l'emploi ;</a:t>
            </a:r>
          </a:p>
          <a:p>
            <a:pPr algn="just"/>
            <a:r>
              <a:rPr lang="fr-FR" sz="1100" dirty="0">
                <a:solidFill>
                  <a:schemeClr val="accent1"/>
                </a:solidFill>
              </a:rPr>
              <a:t>- pour l'assister lorsqu'il examine le </a:t>
            </a:r>
            <a:r>
              <a:rPr lang="fr-FR" sz="1100" b="1" dirty="0">
                <a:solidFill>
                  <a:schemeClr val="accent1"/>
                </a:solidFill>
              </a:rPr>
              <a:t>rapport relatif à l'accord de participation </a:t>
            </a:r>
            <a:r>
              <a:rPr lang="fr-FR" sz="1100" b="1" dirty="0">
                <a:solidFill>
                  <a:srgbClr val="009FE3"/>
                </a:solidFill>
              </a:rPr>
              <a:t>(art. D 3323-14 CT).</a:t>
            </a:r>
          </a:p>
        </p:txBody>
      </p:sp>
      <p:pic>
        <p:nvPicPr>
          <p:cNvPr id="14" name="Picture 12" descr="https://jdsexperts.adapps.fr/addc/php/visuminiature.php?iddc=f54d1d9f7a57ba5663b3be158fde8ab7&amp;idfils=10&amp;page=1">
            <a:extLst>
              <a:ext uri="{FF2B5EF4-FFF2-40B4-BE49-F238E27FC236}">
                <a16:creationId xmlns:a16="http://schemas.microsoft.com/office/drawing/2014/main" id="{F722F4D0-7E89-4DD4-832C-CFD9464D998E}"/>
              </a:ext>
            </a:extLst>
          </p:cNvPr>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697382" y="1411551"/>
            <a:ext cx="691363" cy="69136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 coins arrondis 14">
            <a:extLst>
              <a:ext uri="{FF2B5EF4-FFF2-40B4-BE49-F238E27FC236}">
                <a16:creationId xmlns:a16="http://schemas.microsoft.com/office/drawing/2014/main" id="{1B03BF8F-6D83-41E7-847B-31510CBEF8FB}"/>
              </a:ext>
            </a:extLst>
          </p:cNvPr>
          <p:cNvSpPr/>
          <p:nvPr>
            <p:custDataLst>
              <p:tags r:id="rId5"/>
            </p:custDataLst>
          </p:nvPr>
        </p:nvSpPr>
        <p:spPr>
          <a:xfrm>
            <a:off x="4509855" y="4649291"/>
            <a:ext cx="4999905" cy="1435705"/>
          </a:xfrm>
          <a:prstGeom prst="roundRect">
            <a:avLst/>
          </a:prstGeom>
          <a:solidFill>
            <a:schemeClr val="bg1"/>
          </a:solidFill>
          <a:ln w="5715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accent1"/>
                </a:solidFill>
              </a:rPr>
              <a:t>	Il est possible de déroger au cadre prévu par</a:t>
            </a:r>
            <a:br>
              <a:rPr lang="fr-FR" sz="1100" dirty="0">
                <a:solidFill>
                  <a:schemeClr val="accent1"/>
                </a:solidFill>
              </a:rPr>
            </a:br>
            <a:r>
              <a:rPr lang="fr-FR" sz="1100" dirty="0">
                <a:solidFill>
                  <a:schemeClr val="accent1"/>
                </a:solidFill>
              </a:rPr>
              <a:t>	le code du travail. Un accord peut modifier la périodicité des consultations, celle-ci ne pouvant toutefois être supérieure à trois ans (C. trav., art. L. 2312-19). À défaut d’accord, la périodicité des consultations reste annuelle (C. trav., art. L. 2312-22). </a:t>
            </a:r>
            <a:r>
              <a:rPr lang="fr-FR" sz="1100" b="1" dirty="0">
                <a:solidFill>
                  <a:schemeClr val="accent1"/>
                </a:solidFill>
              </a:rPr>
              <a:t>Si vous êtes de nouveaux élus, demandez les accords collectifs en vigueur et vérifiez ce qui a été signé par les organisations syndicales représentatives dans votre entreprise.</a:t>
            </a:r>
          </a:p>
        </p:txBody>
      </p:sp>
      <p:pic>
        <p:nvPicPr>
          <p:cNvPr id="16" name="Image 15">
            <a:extLst>
              <a:ext uri="{FF2B5EF4-FFF2-40B4-BE49-F238E27FC236}">
                <a16:creationId xmlns:a16="http://schemas.microsoft.com/office/drawing/2014/main" id="{236EAA82-DC9B-4E3D-A62D-10A7DDB7C08D}"/>
              </a:ext>
            </a:extLst>
          </p:cNvPr>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4749908" y="4561028"/>
            <a:ext cx="5873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98E7813-B1ED-4FC1-99DD-1200E4B95AC5}"/>
              </a:ext>
            </a:extLst>
          </p:cNvPr>
          <p:cNvSpPr/>
          <p:nvPr>
            <p:custDataLst>
              <p:tags r:id="rId7"/>
            </p:custDataLst>
          </p:nvPr>
        </p:nvSpPr>
        <p:spPr>
          <a:xfrm>
            <a:off x="1926455" y="219005"/>
            <a:ext cx="7570878" cy="307777"/>
          </a:xfrm>
          <a:prstGeom prst="rect">
            <a:avLst/>
          </a:prstGeom>
          <a:solidFill>
            <a:schemeClr val="bg2">
              <a:lumMod val="95000"/>
            </a:schemeClr>
          </a:solidFill>
        </p:spPr>
        <p:txBody>
          <a:bodyPr wrap="square">
            <a:spAutoFit/>
          </a:bodyPr>
          <a:lstStyle/>
          <a:p>
            <a:pPr algn="ctr"/>
            <a:r>
              <a:rPr lang="fr-FR" sz="1400" b="1" dirty="0"/>
              <a:t>Pour vous accompagner tout au long de ces processus : 01 48 96 71 99 / contact@jdsexperts.com </a:t>
            </a:r>
          </a:p>
        </p:txBody>
      </p:sp>
    </p:spTree>
    <p:extLst>
      <p:ext uri="{BB962C8B-B14F-4D97-AF65-F5344CB8AC3E}">
        <p14:creationId xmlns:p14="http://schemas.microsoft.com/office/powerpoint/2010/main" val="320857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custDataLst>
              <p:tags r:id="rId1"/>
            </p:custDataLst>
          </p:nvPr>
        </p:nvSpPr>
        <p:spPr>
          <a:xfrm>
            <a:off x="3893566" y="1700490"/>
            <a:ext cx="5254625" cy="738664"/>
          </a:xfrm>
          <a:prstGeom prst="rect">
            <a:avLst/>
          </a:prstGeom>
          <a:noFill/>
          <a:ln>
            <a:solidFill>
              <a:schemeClr val="tx1"/>
            </a:solidFill>
          </a:ln>
        </p:spPr>
        <p:txBody>
          <a:bodyPr>
            <a:spAutoFit/>
          </a:bodyPr>
          <a:lstStyle/>
          <a:p>
            <a:pPr>
              <a:defRPr/>
            </a:pPr>
            <a:r>
              <a:rPr lang="fr-FR" sz="1400" dirty="0">
                <a:solidFill>
                  <a:schemeClr val="tx2">
                    <a:lumMod val="50000"/>
                    <a:lumOff val="50000"/>
                  </a:schemeClr>
                </a:solidFill>
              </a:rPr>
              <a:t>Sauf délai spécifique expressément prévu par le Code du travail et à défaut d’accord, le CSE est réputé avoir été consulté et avoir rendu un avis négatif à l’expiration </a:t>
            </a:r>
            <a:r>
              <a:rPr lang="fr-FR" sz="1400" b="1" u="sng" dirty="0">
                <a:solidFill>
                  <a:schemeClr val="tx2">
                    <a:lumMod val="50000"/>
                    <a:lumOff val="50000"/>
                  </a:schemeClr>
                </a:solidFill>
              </a:rPr>
              <a:t>d’un délai d’un mois.</a:t>
            </a:r>
            <a:r>
              <a:rPr lang="fr-FR" sz="1400" dirty="0">
                <a:solidFill>
                  <a:schemeClr val="tx2">
                    <a:lumMod val="50000"/>
                    <a:lumOff val="50000"/>
                  </a:schemeClr>
                </a:solidFill>
              </a:rPr>
              <a:t> </a:t>
            </a:r>
            <a:r>
              <a:rPr lang="fr-FR" sz="1400" i="1" dirty="0">
                <a:solidFill>
                  <a:schemeClr val="tx2">
                    <a:lumMod val="50000"/>
                    <a:lumOff val="50000"/>
                  </a:schemeClr>
                </a:solidFill>
              </a:rPr>
              <a:t>(Art. R.2312-6 CT)</a:t>
            </a:r>
          </a:p>
        </p:txBody>
      </p:sp>
      <p:sp>
        <p:nvSpPr>
          <p:cNvPr id="6" name="ZoneTexte 5"/>
          <p:cNvSpPr txBox="1"/>
          <p:nvPr>
            <p:custDataLst>
              <p:tags r:id="rId2"/>
            </p:custDataLst>
          </p:nvPr>
        </p:nvSpPr>
        <p:spPr>
          <a:xfrm>
            <a:off x="3879849" y="2870933"/>
            <a:ext cx="5254625" cy="307777"/>
          </a:xfrm>
          <a:prstGeom prst="rect">
            <a:avLst/>
          </a:prstGeom>
          <a:noFill/>
          <a:ln>
            <a:solidFill>
              <a:schemeClr val="tx1"/>
            </a:solidFill>
          </a:ln>
        </p:spPr>
        <p:txBody>
          <a:bodyPr>
            <a:spAutoFit/>
          </a:bodyPr>
          <a:lstStyle/>
          <a:p>
            <a:pPr>
              <a:defRPr/>
            </a:pPr>
            <a:r>
              <a:rPr lang="fr-FR" sz="1400" dirty="0">
                <a:solidFill>
                  <a:schemeClr val="tx2">
                    <a:lumMod val="50000"/>
                    <a:lumOff val="50000"/>
                  </a:schemeClr>
                </a:solidFill>
              </a:rPr>
              <a:t>En cas d’intervention d’un expert le délai est porté</a:t>
            </a:r>
            <a:r>
              <a:rPr lang="fr-FR" sz="1400" b="1" dirty="0">
                <a:solidFill>
                  <a:schemeClr val="tx2">
                    <a:lumMod val="50000"/>
                    <a:lumOff val="50000"/>
                  </a:schemeClr>
                </a:solidFill>
              </a:rPr>
              <a:t> </a:t>
            </a:r>
            <a:r>
              <a:rPr lang="fr-FR" sz="1400" b="1" u="sng" dirty="0">
                <a:solidFill>
                  <a:schemeClr val="tx2">
                    <a:lumMod val="50000"/>
                    <a:lumOff val="50000"/>
                  </a:schemeClr>
                </a:solidFill>
              </a:rPr>
              <a:t>à deux mois. </a:t>
            </a:r>
            <a:endParaRPr lang="fr-FR" sz="1400" b="1" i="1" u="sng" dirty="0">
              <a:solidFill>
                <a:schemeClr val="tx2">
                  <a:lumMod val="50000"/>
                  <a:lumOff val="50000"/>
                </a:schemeClr>
              </a:solidFill>
            </a:endParaRPr>
          </a:p>
        </p:txBody>
      </p:sp>
      <p:sp>
        <p:nvSpPr>
          <p:cNvPr id="9" name="Flèche : droite 8"/>
          <p:cNvSpPr/>
          <p:nvPr>
            <p:custDataLst>
              <p:tags r:id="rId3"/>
            </p:custDataLst>
          </p:nvPr>
        </p:nvSpPr>
        <p:spPr bwMode="auto">
          <a:xfrm>
            <a:off x="3169118" y="1705491"/>
            <a:ext cx="412750" cy="733663"/>
          </a:xfrm>
          <a:prstGeom prst="rightArrow">
            <a:avLst/>
          </a:prstGeom>
          <a:solidFill>
            <a:srgbClr val="FF9900"/>
          </a:solidFill>
          <a:ln w="25400" cap="flat" cmpd="sng" algn="ctr">
            <a:solidFill>
              <a:srgbClr val="FF9900"/>
            </a:solidFill>
            <a:prstDash val="solid"/>
            <a:round/>
            <a:headEnd type="none" w="med" len="med"/>
            <a:tailEnd type="none" w="med" len="med"/>
          </a:ln>
          <a:effectLst/>
        </p:spPr>
        <p:txBody>
          <a:bodyPr wrap="square" lIns="45720" rIns="45720" anchor="ctr">
            <a:spAutoFit/>
          </a:bodyPr>
          <a:lstStyle/>
          <a:p>
            <a:pPr algn="just" eaLnBrk="1">
              <a:defRPr/>
            </a:pPr>
            <a:endParaRPr lang="fr-FR">
              <a:ln w="0"/>
              <a:solidFill>
                <a:schemeClr val="tx2">
                  <a:lumMod val="50000"/>
                  <a:lumOff val="50000"/>
                </a:schemeClr>
              </a:solidFill>
              <a:effectLst>
                <a:outerShdw blurRad="38100" dist="25400" dir="5400000" algn="ctr" rotWithShape="0">
                  <a:srgbClr val="6E747A">
                    <a:alpha val="43000"/>
                  </a:srgbClr>
                </a:outerShdw>
              </a:effectLst>
              <a:latin typeface="Arial" pitchFamily="8" charset="0"/>
              <a:ea typeface="Arial" pitchFamily="8" charset="0"/>
              <a:cs typeface="Arial" pitchFamily="8" charset="0"/>
              <a:sym typeface="Arial" pitchFamily="8" charset="0"/>
            </a:endParaRPr>
          </a:p>
        </p:txBody>
      </p:sp>
      <p:sp>
        <p:nvSpPr>
          <p:cNvPr id="14" name="Flèche : droite 13"/>
          <p:cNvSpPr/>
          <p:nvPr>
            <p:custDataLst>
              <p:tags r:id="rId4"/>
            </p:custDataLst>
          </p:nvPr>
        </p:nvSpPr>
        <p:spPr bwMode="auto">
          <a:xfrm>
            <a:off x="3169118" y="2764429"/>
            <a:ext cx="412750" cy="733663"/>
          </a:xfrm>
          <a:prstGeom prst="rightArrow">
            <a:avLst/>
          </a:prstGeom>
          <a:solidFill>
            <a:srgbClr val="FF9900"/>
          </a:solidFill>
          <a:ln w="25400" cap="flat" cmpd="sng" algn="ctr">
            <a:solidFill>
              <a:srgbClr val="FF9900"/>
            </a:solidFill>
            <a:prstDash val="solid"/>
            <a:round/>
            <a:headEnd type="none" w="med" len="med"/>
            <a:tailEnd type="none" w="med" len="med"/>
          </a:ln>
          <a:effectLst/>
        </p:spPr>
        <p:txBody>
          <a:bodyPr lIns="45720" rIns="45720" anchor="ctr">
            <a:spAutoFit/>
          </a:bodyPr>
          <a:lstStyle/>
          <a:p>
            <a:pPr algn="just" eaLnBrk="1">
              <a:defRPr/>
            </a:pPr>
            <a:endParaRPr lang="fr-FR">
              <a:ln w="0"/>
              <a:solidFill>
                <a:schemeClr val="tx2">
                  <a:lumMod val="50000"/>
                  <a:lumOff val="50000"/>
                </a:schemeClr>
              </a:solidFill>
              <a:effectLst>
                <a:outerShdw blurRad="38100" dist="25400" dir="5400000" algn="ctr" rotWithShape="0">
                  <a:srgbClr val="6E747A">
                    <a:alpha val="43000"/>
                  </a:srgbClr>
                </a:outerShdw>
              </a:effectLst>
              <a:latin typeface="Arial" pitchFamily="8" charset="0"/>
              <a:ea typeface="Arial" pitchFamily="8" charset="0"/>
              <a:cs typeface="Arial" pitchFamily="8" charset="0"/>
              <a:sym typeface="Arial" pitchFamily="8" charset="0"/>
            </a:endParaRPr>
          </a:p>
        </p:txBody>
      </p:sp>
      <p:sp>
        <p:nvSpPr>
          <p:cNvPr id="2" name="ZoneTexte 1"/>
          <p:cNvSpPr txBox="1"/>
          <p:nvPr>
            <p:custDataLst>
              <p:tags r:id="rId5"/>
            </p:custDataLst>
          </p:nvPr>
        </p:nvSpPr>
        <p:spPr>
          <a:xfrm>
            <a:off x="783179" y="4729097"/>
            <a:ext cx="8280097" cy="1077218"/>
          </a:xfrm>
          <a:prstGeom prst="rect">
            <a:avLst/>
          </a:prstGeom>
          <a:noFill/>
          <a:ln w="28575">
            <a:solidFill>
              <a:srgbClr val="FFC000"/>
            </a:solidFill>
            <a:prstDash val="dash"/>
          </a:ln>
        </p:spPr>
        <p:txBody>
          <a:bodyPr wrap="square">
            <a:spAutoFit/>
          </a:bodyPr>
          <a:lstStyle/>
          <a:p>
            <a:pPr>
              <a:defRPr/>
            </a:pPr>
            <a:r>
              <a:rPr lang="fr-FR" sz="1600" b="1" dirty="0">
                <a:solidFill>
                  <a:schemeClr val="tx2">
                    <a:lumMod val="50000"/>
                    <a:lumOff val="50000"/>
                  </a:schemeClr>
                </a:solidFill>
              </a:rPr>
              <a:t>A noter </a:t>
            </a:r>
          </a:p>
          <a:p>
            <a:pPr>
              <a:defRPr/>
            </a:pPr>
            <a:r>
              <a:rPr lang="fr-FR" sz="1600" dirty="0">
                <a:solidFill>
                  <a:schemeClr val="tx2">
                    <a:lumMod val="50000"/>
                    <a:lumOff val="50000"/>
                  </a:schemeClr>
                </a:solidFill>
              </a:rPr>
              <a:t>En cas de double consultation, le CSE central remet son avis dans le délai de trois mois. Les avis des CSE d’établissement sont transmis au plus tard sept jours avant l’expiration du délai de trois mois. Toutefois, un accord peut modifier l’ordre de remise de ces avis </a:t>
            </a:r>
            <a:r>
              <a:rPr lang="fr-FR" sz="1600" i="1" dirty="0">
                <a:solidFill>
                  <a:schemeClr val="tx2">
                    <a:lumMod val="50000"/>
                    <a:lumOff val="50000"/>
                  </a:schemeClr>
                </a:solidFill>
              </a:rPr>
              <a:t>(art. L 2316-22 CT)</a:t>
            </a:r>
          </a:p>
        </p:txBody>
      </p:sp>
      <p:sp>
        <p:nvSpPr>
          <p:cNvPr id="12" name="Flèche : droite 11"/>
          <p:cNvSpPr/>
          <p:nvPr>
            <p:custDataLst>
              <p:tags r:id="rId6"/>
            </p:custDataLst>
          </p:nvPr>
        </p:nvSpPr>
        <p:spPr bwMode="auto">
          <a:xfrm>
            <a:off x="3167531" y="3819321"/>
            <a:ext cx="414337" cy="733663"/>
          </a:xfrm>
          <a:prstGeom prst="rightArrow">
            <a:avLst/>
          </a:prstGeom>
          <a:solidFill>
            <a:srgbClr val="FF9900"/>
          </a:solidFill>
          <a:ln w="25400" cap="flat" cmpd="sng" algn="ctr">
            <a:solidFill>
              <a:srgbClr val="FF9900"/>
            </a:solidFill>
            <a:prstDash val="solid"/>
            <a:round/>
            <a:headEnd type="none" w="med" len="med"/>
            <a:tailEnd type="none" w="med" len="med"/>
          </a:ln>
          <a:effectLst/>
        </p:spPr>
        <p:txBody>
          <a:bodyPr wrap="square" lIns="45720" rIns="45720" anchor="ctr">
            <a:spAutoFit/>
          </a:bodyPr>
          <a:lstStyle/>
          <a:p>
            <a:pPr algn="just" eaLnBrk="1">
              <a:defRPr/>
            </a:pPr>
            <a:endParaRPr lang="fr-FR">
              <a:ln w="0"/>
              <a:solidFill>
                <a:schemeClr val="tx2">
                  <a:lumMod val="50000"/>
                  <a:lumOff val="50000"/>
                </a:schemeClr>
              </a:solidFill>
              <a:effectLst>
                <a:outerShdw blurRad="38100" dist="25400" dir="5400000" algn="ctr" rotWithShape="0">
                  <a:srgbClr val="6E747A">
                    <a:alpha val="43000"/>
                  </a:srgbClr>
                </a:outerShdw>
              </a:effectLst>
              <a:latin typeface="Arial" pitchFamily="8" charset="0"/>
              <a:ea typeface="Arial" pitchFamily="8" charset="0"/>
              <a:cs typeface="Arial" pitchFamily="8" charset="0"/>
              <a:sym typeface="Arial" pitchFamily="8" charset="0"/>
            </a:endParaRPr>
          </a:p>
        </p:txBody>
      </p:sp>
      <p:sp>
        <p:nvSpPr>
          <p:cNvPr id="13" name="ZoneTexte 12"/>
          <p:cNvSpPr txBox="1"/>
          <p:nvPr>
            <p:custDataLst>
              <p:tags r:id="rId7"/>
            </p:custDataLst>
          </p:nvPr>
        </p:nvSpPr>
        <p:spPr>
          <a:xfrm>
            <a:off x="3879850" y="3703206"/>
            <a:ext cx="5254625" cy="738664"/>
          </a:xfrm>
          <a:prstGeom prst="rect">
            <a:avLst/>
          </a:prstGeom>
          <a:noFill/>
          <a:ln>
            <a:solidFill>
              <a:schemeClr val="tx1"/>
            </a:solidFill>
          </a:ln>
        </p:spPr>
        <p:txBody>
          <a:bodyPr>
            <a:spAutoFit/>
          </a:bodyPr>
          <a:lstStyle/>
          <a:p>
            <a:pPr>
              <a:defRPr/>
            </a:pPr>
            <a:r>
              <a:rPr lang="fr-FR" sz="1400" dirty="0">
                <a:solidFill>
                  <a:schemeClr val="tx2">
                    <a:lumMod val="50000"/>
                    <a:lumOff val="50000"/>
                  </a:schemeClr>
                </a:solidFill>
              </a:rPr>
              <a:t>En cas d’intervention d’une ou plusieurs expertises dans le cadre de consultation se déroulant à la fois au niveau du CSE central et d’un ou plusieurs CSE d’établissement, </a:t>
            </a:r>
            <a:r>
              <a:rPr lang="fr-FR" sz="1400" b="1" u="sng" dirty="0">
                <a:solidFill>
                  <a:schemeClr val="tx2">
                    <a:lumMod val="50000"/>
                    <a:lumOff val="50000"/>
                  </a:schemeClr>
                </a:solidFill>
              </a:rPr>
              <a:t>le délai est porté à trois mois. </a:t>
            </a:r>
            <a:endParaRPr lang="fr-FR" sz="1400" b="1" i="1" u="sng" dirty="0">
              <a:solidFill>
                <a:schemeClr val="tx2">
                  <a:lumMod val="50000"/>
                  <a:lumOff val="50000"/>
                </a:schemeClr>
              </a:solidFill>
            </a:endParaRPr>
          </a:p>
        </p:txBody>
      </p:sp>
      <p:sp>
        <p:nvSpPr>
          <p:cNvPr id="15" name="Rectangle 2"/>
          <p:cNvSpPr txBox="1">
            <a:spLocks noChangeArrowheads="1"/>
          </p:cNvSpPr>
          <p:nvPr>
            <p:custDataLst>
              <p:tags r:id="rId8"/>
            </p:custDataLst>
          </p:nvPr>
        </p:nvSpPr>
        <p:spPr bwMode="auto">
          <a:xfrm>
            <a:off x="408607" y="750567"/>
            <a:ext cx="8172450" cy="719137"/>
          </a:xfrm>
          <a:prstGeom prst="rect">
            <a:avLst/>
          </a:prstGeom>
          <a:noFill/>
          <a:ln w="12700">
            <a:noFill/>
            <a:miter lim="400000"/>
            <a:headEnd/>
            <a:tailEnd/>
          </a:ln>
        </p:spPr>
        <p:txBody>
          <a:bodyPr lIns="0" tIns="0" rIns="0" bIns="0"/>
          <a:lstStyle>
            <a:lvl1pPr algn="l" rtl="0" eaLnBrk="0" fontAlgn="base" hangingPunct="0">
              <a:lnSpc>
                <a:spcPts val="3000"/>
              </a:lnSpc>
              <a:spcBef>
                <a:spcPct val="0"/>
              </a:spcBef>
              <a:spcAft>
                <a:spcPct val="0"/>
              </a:spcAft>
              <a:defRPr sz="3000" b="1">
                <a:solidFill>
                  <a:srgbClr val="D53C31"/>
                </a:solidFill>
                <a:latin typeface="+mj-lt"/>
                <a:ea typeface="+mj-ea"/>
                <a:cs typeface="+mj-cs"/>
                <a:sym typeface="Helvetica" pitchFamily="8" charset="0"/>
              </a:defRPr>
            </a:lvl1pPr>
            <a:lvl2pPr algn="l" rtl="0" eaLnBrk="0" fontAlgn="base" hangingPunct="0">
              <a:lnSpc>
                <a:spcPts val="3000"/>
              </a:lnSpc>
              <a:spcBef>
                <a:spcPct val="0"/>
              </a:spcBef>
              <a:spcAft>
                <a:spcPct val="0"/>
              </a:spcAft>
              <a:defRPr sz="3000" b="1">
                <a:solidFill>
                  <a:srgbClr val="F79733"/>
                </a:solidFill>
                <a:latin typeface="Helvetica" pitchFamily="8" charset="0"/>
                <a:ea typeface="Helvetica" pitchFamily="8" charset="0"/>
                <a:cs typeface="Helvetica" pitchFamily="8" charset="0"/>
                <a:sym typeface="Helvetica" pitchFamily="8" charset="0"/>
              </a:defRPr>
            </a:lvl2pPr>
            <a:lvl3pPr algn="l" rtl="0" eaLnBrk="0" fontAlgn="base" hangingPunct="0">
              <a:lnSpc>
                <a:spcPts val="3000"/>
              </a:lnSpc>
              <a:spcBef>
                <a:spcPct val="0"/>
              </a:spcBef>
              <a:spcAft>
                <a:spcPct val="0"/>
              </a:spcAft>
              <a:defRPr sz="3000" b="1">
                <a:solidFill>
                  <a:srgbClr val="F79733"/>
                </a:solidFill>
                <a:latin typeface="Helvetica" pitchFamily="8" charset="0"/>
                <a:ea typeface="Helvetica" pitchFamily="8" charset="0"/>
                <a:cs typeface="Helvetica" pitchFamily="8" charset="0"/>
                <a:sym typeface="Helvetica" pitchFamily="8" charset="0"/>
              </a:defRPr>
            </a:lvl3pPr>
            <a:lvl4pPr algn="l" rtl="0" eaLnBrk="0" fontAlgn="base" hangingPunct="0">
              <a:lnSpc>
                <a:spcPts val="3000"/>
              </a:lnSpc>
              <a:spcBef>
                <a:spcPct val="0"/>
              </a:spcBef>
              <a:spcAft>
                <a:spcPct val="0"/>
              </a:spcAft>
              <a:defRPr sz="3000" b="1">
                <a:solidFill>
                  <a:srgbClr val="F79733"/>
                </a:solidFill>
                <a:latin typeface="Helvetica" pitchFamily="8" charset="0"/>
                <a:ea typeface="Helvetica" pitchFamily="8" charset="0"/>
                <a:cs typeface="Helvetica" pitchFamily="8" charset="0"/>
                <a:sym typeface="Helvetica" pitchFamily="8" charset="0"/>
              </a:defRPr>
            </a:lvl4pPr>
            <a:lvl5pPr algn="l" rtl="0" eaLnBrk="0" fontAlgn="base" hangingPunct="0">
              <a:lnSpc>
                <a:spcPts val="3000"/>
              </a:lnSpc>
              <a:spcBef>
                <a:spcPct val="0"/>
              </a:spcBef>
              <a:spcAft>
                <a:spcPct val="0"/>
              </a:spcAft>
              <a:defRPr sz="3000" b="1">
                <a:solidFill>
                  <a:srgbClr val="F79733"/>
                </a:solidFill>
                <a:latin typeface="Helvetica" pitchFamily="8" charset="0"/>
                <a:ea typeface="Helvetica" pitchFamily="8" charset="0"/>
                <a:cs typeface="Helvetica" pitchFamily="8" charset="0"/>
                <a:sym typeface="Helvetica" pitchFamily="8" charset="0"/>
              </a:defRPr>
            </a:lvl5pPr>
            <a:lvl6pPr marL="457200" algn="l" rtl="0" fontAlgn="base" hangingPunct="0">
              <a:lnSpc>
                <a:spcPts val="3000"/>
              </a:lnSpc>
              <a:spcBef>
                <a:spcPct val="0"/>
              </a:spcBef>
              <a:spcAft>
                <a:spcPct val="0"/>
              </a:spcAft>
              <a:defRPr sz="3000" b="1">
                <a:solidFill>
                  <a:srgbClr val="F79733"/>
                </a:solidFill>
                <a:latin typeface="Helvetica" pitchFamily="8" charset="0"/>
                <a:ea typeface="Helvetica" pitchFamily="8" charset="0"/>
                <a:cs typeface="Helvetica" pitchFamily="8" charset="0"/>
                <a:sym typeface="Helvetica" pitchFamily="8" charset="0"/>
              </a:defRPr>
            </a:lvl6pPr>
            <a:lvl7pPr marL="914400" algn="l" rtl="0" fontAlgn="base" hangingPunct="0">
              <a:lnSpc>
                <a:spcPts val="3000"/>
              </a:lnSpc>
              <a:spcBef>
                <a:spcPct val="0"/>
              </a:spcBef>
              <a:spcAft>
                <a:spcPct val="0"/>
              </a:spcAft>
              <a:defRPr sz="3000" b="1">
                <a:solidFill>
                  <a:srgbClr val="F79733"/>
                </a:solidFill>
                <a:latin typeface="Helvetica" pitchFamily="8" charset="0"/>
                <a:ea typeface="Helvetica" pitchFamily="8" charset="0"/>
                <a:cs typeface="Helvetica" pitchFamily="8" charset="0"/>
                <a:sym typeface="Helvetica" pitchFamily="8" charset="0"/>
              </a:defRPr>
            </a:lvl7pPr>
            <a:lvl8pPr marL="1371600" algn="l" rtl="0" fontAlgn="base" hangingPunct="0">
              <a:lnSpc>
                <a:spcPts val="3000"/>
              </a:lnSpc>
              <a:spcBef>
                <a:spcPct val="0"/>
              </a:spcBef>
              <a:spcAft>
                <a:spcPct val="0"/>
              </a:spcAft>
              <a:defRPr sz="3000" b="1">
                <a:solidFill>
                  <a:srgbClr val="F79733"/>
                </a:solidFill>
                <a:latin typeface="Helvetica" pitchFamily="8" charset="0"/>
                <a:ea typeface="Helvetica" pitchFamily="8" charset="0"/>
                <a:cs typeface="Helvetica" pitchFamily="8" charset="0"/>
                <a:sym typeface="Helvetica" pitchFamily="8" charset="0"/>
              </a:defRPr>
            </a:lvl8pPr>
            <a:lvl9pPr marL="1828800" algn="l" rtl="0" fontAlgn="base" hangingPunct="0">
              <a:lnSpc>
                <a:spcPts val="3000"/>
              </a:lnSpc>
              <a:spcBef>
                <a:spcPct val="0"/>
              </a:spcBef>
              <a:spcAft>
                <a:spcPct val="0"/>
              </a:spcAft>
              <a:defRPr sz="3000" b="1">
                <a:solidFill>
                  <a:srgbClr val="F79733"/>
                </a:solidFill>
                <a:latin typeface="Helvetica" pitchFamily="8" charset="0"/>
                <a:ea typeface="Helvetica" pitchFamily="8" charset="0"/>
                <a:cs typeface="Helvetica" pitchFamily="8" charset="0"/>
                <a:sym typeface="Helvetica" pitchFamily="8" charset="0"/>
              </a:defRPr>
            </a:lvl9pPr>
          </a:lstStyle>
          <a:p>
            <a:pPr>
              <a:lnSpc>
                <a:spcPct val="100000"/>
              </a:lnSpc>
              <a:defRPr/>
            </a:pPr>
            <a:r>
              <a:rPr lang="fr-FR" sz="2800" kern="0" dirty="0">
                <a:solidFill>
                  <a:srgbClr val="009FE3"/>
                </a:solidFill>
              </a:rPr>
              <a:t>Les délais de consultation du CSE</a:t>
            </a:r>
          </a:p>
        </p:txBody>
      </p:sp>
      <p:sp>
        <p:nvSpPr>
          <p:cNvPr id="4" name="ZoneTexte 3"/>
          <p:cNvSpPr txBox="1"/>
          <p:nvPr>
            <p:custDataLst>
              <p:tags r:id="rId9"/>
            </p:custDataLst>
          </p:nvPr>
        </p:nvSpPr>
        <p:spPr>
          <a:xfrm>
            <a:off x="395509" y="1887614"/>
            <a:ext cx="2583168" cy="2462213"/>
          </a:xfrm>
          <a:prstGeom prst="rect">
            <a:avLst/>
          </a:prstGeom>
          <a:solidFill>
            <a:schemeClr val="bg1"/>
          </a:solidFill>
          <a:ln>
            <a:solidFill>
              <a:schemeClr val="tx1"/>
            </a:solidFill>
          </a:ln>
        </p:spPr>
        <p:txBody>
          <a:bodyPr wrap="square">
            <a:spAutoFit/>
          </a:bodyPr>
          <a:lstStyle/>
          <a:p>
            <a:pPr algn="ctr">
              <a:defRPr/>
            </a:pPr>
            <a:r>
              <a:rPr lang="fr-FR" sz="1400" b="1" dirty="0">
                <a:solidFill>
                  <a:schemeClr val="tx2">
                    <a:lumMod val="50000"/>
                    <a:lumOff val="50000"/>
                  </a:schemeClr>
                </a:solidFill>
              </a:rPr>
              <a:t>Point de départ du délai</a:t>
            </a:r>
          </a:p>
          <a:p>
            <a:pPr algn="ctr">
              <a:defRPr/>
            </a:pPr>
            <a:endParaRPr lang="fr-FR" sz="1400" b="1" dirty="0">
              <a:solidFill>
                <a:schemeClr val="tx2">
                  <a:lumMod val="50000"/>
                  <a:lumOff val="50000"/>
                </a:schemeClr>
              </a:solidFill>
            </a:endParaRPr>
          </a:p>
          <a:p>
            <a:pPr algn="just">
              <a:defRPr/>
            </a:pPr>
            <a:r>
              <a:rPr lang="fr-FR" sz="1400" dirty="0">
                <a:solidFill>
                  <a:schemeClr val="tx2">
                    <a:lumMod val="50000"/>
                    <a:lumOff val="50000"/>
                  </a:schemeClr>
                </a:solidFill>
              </a:rPr>
              <a:t>Communication par l'employeur des informations prévues par le code du travail pour la consultation ou de l'information par l'employeur de leur mise à disposition dans la base de données économiques, sociales et environnementales. </a:t>
            </a:r>
            <a:r>
              <a:rPr lang="fr-FR" sz="1400" i="1" dirty="0">
                <a:solidFill>
                  <a:schemeClr val="tx2">
                    <a:lumMod val="50000"/>
                    <a:lumOff val="50000"/>
                  </a:schemeClr>
                </a:solidFill>
              </a:rPr>
              <a:t>(Art. R.2312-5 CT)</a:t>
            </a:r>
          </a:p>
        </p:txBody>
      </p:sp>
      <p:sp>
        <p:nvSpPr>
          <p:cNvPr id="11" name="Rectangle 10">
            <a:extLst>
              <a:ext uri="{FF2B5EF4-FFF2-40B4-BE49-F238E27FC236}">
                <a16:creationId xmlns:a16="http://schemas.microsoft.com/office/drawing/2014/main" id="{9E08A883-6B51-42D1-BF01-A1B71005139B}"/>
              </a:ext>
            </a:extLst>
          </p:cNvPr>
          <p:cNvSpPr/>
          <p:nvPr>
            <p:custDataLst>
              <p:tags r:id="rId10"/>
            </p:custDataLst>
          </p:nvPr>
        </p:nvSpPr>
        <p:spPr>
          <a:xfrm>
            <a:off x="1926455" y="219005"/>
            <a:ext cx="7570878" cy="307777"/>
          </a:xfrm>
          <a:prstGeom prst="rect">
            <a:avLst/>
          </a:prstGeom>
          <a:solidFill>
            <a:schemeClr val="bg2">
              <a:lumMod val="95000"/>
            </a:schemeClr>
          </a:solidFill>
        </p:spPr>
        <p:txBody>
          <a:bodyPr wrap="square">
            <a:spAutoFit/>
          </a:bodyPr>
          <a:lstStyle/>
          <a:p>
            <a:pPr algn="ctr"/>
            <a:r>
              <a:rPr lang="fr-FR" sz="1400" b="1" dirty="0"/>
              <a:t>Pour vous accompagner tout au long de ces processus : 01 48 96 71 99 / contact@jdsexperts.com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custDataLst>
              <p:tags r:id="rId1"/>
            </p:custDataLst>
          </p:nvPr>
        </p:nvSpPr>
        <p:spPr>
          <a:xfrm>
            <a:off x="479270" y="793568"/>
            <a:ext cx="8456612" cy="443198"/>
          </a:xfrm>
        </p:spPr>
        <p:txBody>
          <a:bodyPr/>
          <a:lstStyle/>
          <a:p>
            <a:r>
              <a:rPr lang="fr-FR" sz="3200" dirty="0">
                <a:solidFill>
                  <a:srgbClr val="009FE3"/>
                </a:solidFill>
              </a:rPr>
              <a:t>Les niveaux de consultation </a:t>
            </a:r>
            <a:endParaRPr lang="fr-FR" altLang="fr-FR" dirty="0">
              <a:solidFill>
                <a:srgbClr val="009FE3"/>
              </a:solidFill>
            </a:endParaRPr>
          </a:p>
        </p:txBody>
      </p:sp>
      <p:sp>
        <p:nvSpPr>
          <p:cNvPr id="138244" name="Rectangle 1"/>
          <p:cNvSpPr>
            <a:spLocks/>
          </p:cNvSpPr>
          <p:nvPr>
            <p:custDataLst>
              <p:tags r:id="rId2"/>
            </p:custDataLst>
          </p:nvPr>
        </p:nvSpPr>
        <p:spPr bwMode="auto">
          <a:xfrm>
            <a:off x="8935882" y="6343651"/>
            <a:ext cx="2622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20" rIns="45720">
            <a:spAutoFit/>
          </a:bodyPr>
          <a:lstStyle>
            <a:lvl1pPr>
              <a:spcBef>
                <a:spcPts val="200"/>
              </a:spcBef>
              <a:buSzPct val="100000"/>
              <a:buChar char="»"/>
              <a:defRPr sz="1400">
                <a:solidFill>
                  <a:srgbClr val="535353"/>
                </a:solidFill>
                <a:latin typeface="Helvetica" pitchFamily="34" charset="0"/>
                <a:ea typeface="Helvetica" pitchFamily="34" charset="0"/>
                <a:cs typeface="Helvetica" pitchFamily="34" charset="0"/>
                <a:sym typeface="Helvetica" pitchFamily="34" charset="0"/>
              </a:defRPr>
            </a:lvl1pPr>
            <a:lvl2pPr marL="37931725" indent="-37474525">
              <a:spcBef>
                <a:spcPts val="200"/>
              </a:spcBef>
              <a:buSzPct val="100000"/>
              <a:buChar char="–"/>
              <a:defRPr sz="1400">
                <a:solidFill>
                  <a:srgbClr val="535353"/>
                </a:solidFill>
                <a:latin typeface="Helvetica" pitchFamily="34" charset="0"/>
                <a:ea typeface="Helvetica" pitchFamily="34" charset="0"/>
                <a:cs typeface="Helvetica" pitchFamily="34" charset="0"/>
                <a:sym typeface="Helvetica" pitchFamily="34" charset="0"/>
              </a:defRPr>
            </a:lvl2pPr>
            <a:lvl3pPr marL="1047750" indent="-133350">
              <a:spcBef>
                <a:spcPts val="200"/>
              </a:spcBef>
              <a:buSzPct val="100000"/>
              <a:buChar char="•"/>
              <a:defRPr sz="1400">
                <a:solidFill>
                  <a:srgbClr val="535353"/>
                </a:solidFill>
                <a:latin typeface="Helvetica" pitchFamily="34" charset="0"/>
                <a:ea typeface="Helvetica" pitchFamily="34" charset="0"/>
                <a:cs typeface="Helvetica" pitchFamily="34" charset="0"/>
                <a:sym typeface="Helvetica" pitchFamily="34" charset="0"/>
              </a:defRPr>
            </a:lvl3pPr>
            <a:lvl4pPr marL="1530350" indent="-158750">
              <a:spcBef>
                <a:spcPts val="200"/>
              </a:spcBef>
              <a:buSzPct val="100000"/>
              <a:buChar char="–"/>
              <a:defRPr sz="1400">
                <a:solidFill>
                  <a:srgbClr val="535353"/>
                </a:solidFill>
                <a:latin typeface="Helvetica" pitchFamily="34" charset="0"/>
                <a:ea typeface="Helvetica" pitchFamily="34" charset="0"/>
                <a:cs typeface="Helvetica" pitchFamily="34" charset="0"/>
                <a:sym typeface="Helvetica" pitchFamily="34" charset="0"/>
              </a:defRPr>
            </a:lvl4pPr>
            <a:lvl5pPr marL="2006600" indent="-177800">
              <a:spcBef>
                <a:spcPts val="200"/>
              </a:spcBef>
              <a:buSzPct val="100000"/>
              <a:buChar char="»"/>
              <a:defRPr sz="1400">
                <a:solidFill>
                  <a:srgbClr val="535353"/>
                </a:solidFill>
                <a:latin typeface="Helvetica" pitchFamily="34" charset="0"/>
                <a:ea typeface="Helvetica" pitchFamily="34" charset="0"/>
                <a:cs typeface="Helvetica" pitchFamily="34" charset="0"/>
                <a:sym typeface="Helvetica" pitchFamily="34" charset="0"/>
              </a:defRPr>
            </a:lvl5pPr>
            <a:lvl6pPr marL="2463800" indent="-177800" eaLnBrk="0" fontAlgn="base" hangingPunct="0">
              <a:spcBef>
                <a:spcPts val="200"/>
              </a:spcBef>
              <a:spcAft>
                <a:spcPct val="0"/>
              </a:spcAft>
              <a:buSzPct val="100000"/>
              <a:buChar char="»"/>
              <a:defRPr sz="1400">
                <a:solidFill>
                  <a:srgbClr val="535353"/>
                </a:solidFill>
                <a:latin typeface="Helvetica" pitchFamily="34" charset="0"/>
                <a:ea typeface="Helvetica" pitchFamily="34" charset="0"/>
                <a:cs typeface="Helvetica" pitchFamily="34" charset="0"/>
                <a:sym typeface="Helvetica" pitchFamily="34" charset="0"/>
              </a:defRPr>
            </a:lvl6pPr>
            <a:lvl7pPr marL="2921000" indent="-177800" eaLnBrk="0" fontAlgn="base" hangingPunct="0">
              <a:spcBef>
                <a:spcPts val="200"/>
              </a:spcBef>
              <a:spcAft>
                <a:spcPct val="0"/>
              </a:spcAft>
              <a:buSzPct val="100000"/>
              <a:buChar char="»"/>
              <a:defRPr sz="1400">
                <a:solidFill>
                  <a:srgbClr val="535353"/>
                </a:solidFill>
                <a:latin typeface="Helvetica" pitchFamily="34" charset="0"/>
                <a:ea typeface="Helvetica" pitchFamily="34" charset="0"/>
                <a:cs typeface="Helvetica" pitchFamily="34" charset="0"/>
                <a:sym typeface="Helvetica" pitchFamily="34" charset="0"/>
              </a:defRPr>
            </a:lvl7pPr>
            <a:lvl8pPr marL="3378200" indent="-177800" eaLnBrk="0" fontAlgn="base" hangingPunct="0">
              <a:spcBef>
                <a:spcPts val="200"/>
              </a:spcBef>
              <a:spcAft>
                <a:spcPct val="0"/>
              </a:spcAft>
              <a:buSzPct val="100000"/>
              <a:buChar char="»"/>
              <a:defRPr sz="1400">
                <a:solidFill>
                  <a:srgbClr val="535353"/>
                </a:solidFill>
                <a:latin typeface="Helvetica" pitchFamily="34" charset="0"/>
                <a:ea typeface="Helvetica" pitchFamily="34" charset="0"/>
                <a:cs typeface="Helvetica" pitchFamily="34" charset="0"/>
                <a:sym typeface="Helvetica" pitchFamily="34" charset="0"/>
              </a:defRPr>
            </a:lvl8pPr>
            <a:lvl9pPr marL="3835400" indent="-177800" eaLnBrk="0" fontAlgn="base" hangingPunct="0">
              <a:spcBef>
                <a:spcPts val="200"/>
              </a:spcBef>
              <a:spcAft>
                <a:spcPct val="0"/>
              </a:spcAft>
              <a:buSzPct val="100000"/>
              <a:buChar char="»"/>
              <a:defRPr sz="1400">
                <a:solidFill>
                  <a:srgbClr val="535353"/>
                </a:solidFill>
                <a:latin typeface="Helvetica" pitchFamily="34" charset="0"/>
                <a:ea typeface="Helvetica" pitchFamily="34" charset="0"/>
                <a:cs typeface="Helvetica" pitchFamily="34" charset="0"/>
                <a:sym typeface="Helvetica" pitchFamily="34" charset="0"/>
              </a:defRPr>
            </a:lvl9pPr>
          </a:lstStyle>
          <a:p>
            <a:pPr algn="ctr" eaLnBrk="1">
              <a:spcBef>
                <a:spcPct val="0"/>
              </a:spcBef>
              <a:buSzTx/>
              <a:buFontTx/>
              <a:buNone/>
            </a:pPr>
            <a:fld id="{C51E73DD-823C-44B5-A95B-539E1A1B5D35}" type="slidenum">
              <a:rPr lang="fr-FR" altLang="fr-FR" sz="1200" b="1">
                <a:solidFill>
                  <a:srgbClr val="F79733"/>
                </a:solidFill>
                <a:latin typeface="Arial" pitchFamily="34" charset="0"/>
                <a:cs typeface="Arial" pitchFamily="34" charset="0"/>
                <a:sym typeface="Arial" pitchFamily="34" charset="0"/>
              </a:rPr>
              <a:pPr algn="ctr" eaLnBrk="1">
                <a:spcBef>
                  <a:spcPct val="0"/>
                </a:spcBef>
                <a:buSzTx/>
                <a:buFontTx/>
                <a:buNone/>
              </a:pPr>
              <a:t>4</a:t>
            </a:fld>
            <a:endParaRPr lang="fr-FR" altLang="fr-FR" sz="1200" b="1">
              <a:solidFill>
                <a:srgbClr val="F79733"/>
              </a:solidFill>
              <a:latin typeface="Arial" pitchFamily="34" charset="0"/>
              <a:cs typeface="Arial" pitchFamily="34" charset="0"/>
              <a:sym typeface="Arial" pitchFamily="34" charset="0"/>
            </a:endParaRPr>
          </a:p>
        </p:txBody>
      </p:sp>
      <p:sp>
        <p:nvSpPr>
          <p:cNvPr id="138246" name="Rectangle 2"/>
          <p:cNvSpPr>
            <a:spLocks noChangeArrowheads="1"/>
          </p:cNvSpPr>
          <p:nvPr>
            <p:custDataLst>
              <p:tags r:id="rId3"/>
            </p:custDataLst>
          </p:nvPr>
        </p:nvSpPr>
        <p:spPr bwMode="auto">
          <a:xfrm>
            <a:off x="432438" y="1441125"/>
            <a:ext cx="4275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itchFamily="34" charset="0"/>
                <a:ea typeface="Helvetica" pitchFamily="34" charset="0"/>
                <a:cs typeface="Helvetica" pitchFamily="34" charset="0"/>
                <a:sym typeface="Arial" pitchFamily="34" charset="0"/>
              </a:defRPr>
            </a:lvl1pPr>
            <a:lvl2pPr marL="742950" indent="-285750">
              <a:defRPr sz="1400">
                <a:solidFill>
                  <a:srgbClr val="000000"/>
                </a:solidFill>
                <a:latin typeface="Arial" pitchFamily="34" charset="0"/>
                <a:ea typeface="Helvetica" pitchFamily="34" charset="0"/>
                <a:cs typeface="Helvetica" pitchFamily="34" charset="0"/>
                <a:sym typeface="Arial" pitchFamily="34" charset="0"/>
              </a:defRPr>
            </a:lvl2pPr>
            <a:lvl3pPr marL="1143000" indent="-228600">
              <a:defRPr sz="1400">
                <a:solidFill>
                  <a:srgbClr val="000000"/>
                </a:solidFill>
                <a:latin typeface="Arial" pitchFamily="34" charset="0"/>
                <a:ea typeface="Helvetica" pitchFamily="34" charset="0"/>
                <a:cs typeface="Helvetica" pitchFamily="34" charset="0"/>
                <a:sym typeface="Arial" pitchFamily="34" charset="0"/>
              </a:defRPr>
            </a:lvl3pPr>
            <a:lvl4pPr marL="1600200" indent="-228600">
              <a:defRPr sz="1400">
                <a:solidFill>
                  <a:srgbClr val="000000"/>
                </a:solidFill>
                <a:latin typeface="Arial" pitchFamily="34" charset="0"/>
                <a:ea typeface="Helvetica" pitchFamily="34" charset="0"/>
                <a:cs typeface="Helvetica" pitchFamily="34" charset="0"/>
                <a:sym typeface="Arial" pitchFamily="34" charset="0"/>
              </a:defRPr>
            </a:lvl4pPr>
            <a:lvl5pPr marL="2057400" indent="-228600">
              <a:defRPr sz="1400">
                <a:solidFill>
                  <a:srgbClr val="000000"/>
                </a:solidFill>
                <a:latin typeface="Arial" pitchFamily="34" charset="0"/>
                <a:ea typeface="Helvetica" pitchFamily="34" charset="0"/>
                <a:cs typeface="Helvetica"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ea typeface="Helvetica" pitchFamily="34" charset="0"/>
                <a:cs typeface="Helvetica"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ea typeface="Helvetica" pitchFamily="34" charset="0"/>
                <a:cs typeface="Helvetica"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ea typeface="Helvetica" pitchFamily="34" charset="0"/>
                <a:cs typeface="Helvetica"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ea typeface="Helvetica" pitchFamily="34" charset="0"/>
                <a:cs typeface="Helvetica" pitchFamily="34" charset="0"/>
                <a:sym typeface="Arial" pitchFamily="34" charset="0"/>
              </a:defRPr>
            </a:lvl9pPr>
          </a:lstStyle>
          <a:p>
            <a:r>
              <a:rPr lang="fr-FR" altLang="fr-FR" b="1" dirty="0">
                <a:solidFill>
                  <a:srgbClr val="24A0D8"/>
                </a:solidFill>
              </a:rPr>
              <a:t>Articulation des consultations à défaut d’accord</a:t>
            </a:r>
          </a:p>
        </p:txBody>
      </p:sp>
      <p:sp>
        <p:nvSpPr>
          <p:cNvPr id="9" name="ZoneTexte 8">
            <a:extLst>
              <a:ext uri="{FF2B5EF4-FFF2-40B4-BE49-F238E27FC236}">
                <a16:creationId xmlns:a16="http://schemas.microsoft.com/office/drawing/2014/main" id="{92E88DFB-B03B-4FF1-AA27-E3FE68612A80}"/>
              </a:ext>
            </a:extLst>
          </p:cNvPr>
          <p:cNvSpPr txBox="1"/>
          <p:nvPr>
            <p:custDataLst>
              <p:tags r:id="rId4"/>
            </p:custDataLst>
          </p:nvPr>
        </p:nvSpPr>
        <p:spPr>
          <a:xfrm>
            <a:off x="3152800" y="2261436"/>
            <a:ext cx="5859314" cy="1527604"/>
          </a:xfrm>
          <a:prstGeom prst="rect">
            <a:avLst/>
          </a:prstGeom>
          <a:ln w="31750">
            <a:solidFill>
              <a:srgbClr val="FF99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7620" rIns="30480" bIns="7620" numCol="1" spcCol="1270" anchor="ctr" anchorCtr="0">
            <a:noAutofit/>
          </a:bodyPr>
          <a:lstStyle/>
          <a:p>
            <a:pPr defTabSz="533400">
              <a:lnSpc>
                <a:spcPct val="90000"/>
              </a:lnSpc>
              <a:spcBef>
                <a:spcPct val="0"/>
              </a:spcBef>
              <a:spcAft>
                <a:spcPct val="35000"/>
              </a:spcAft>
            </a:pPr>
            <a:r>
              <a:rPr lang="fr-FR" sz="1200" b="1" dirty="0">
                <a:solidFill>
                  <a:schemeClr val="accent1"/>
                </a:solidFill>
              </a:rPr>
              <a:t>Consultations récurrentes : </a:t>
            </a:r>
            <a:r>
              <a:rPr lang="fr-FR" sz="1200" dirty="0">
                <a:solidFill>
                  <a:schemeClr val="accent1"/>
                </a:solidFill>
              </a:rPr>
              <a:t>orientations stratégiques, situation économique et financière, politique sociale.</a:t>
            </a:r>
          </a:p>
          <a:p>
            <a:pPr defTabSz="533400">
              <a:lnSpc>
                <a:spcPct val="90000"/>
              </a:lnSpc>
              <a:spcAft>
                <a:spcPct val="35000"/>
              </a:spcAft>
            </a:pPr>
            <a:r>
              <a:rPr lang="fr-FR" sz="1200" b="1" dirty="0">
                <a:solidFill>
                  <a:schemeClr val="accent1"/>
                </a:solidFill>
              </a:rPr>
              <a:t>Consultations ponctuelles : </a:t>
            </a:r>
            <a:r>
              <a:rPr lang="fr-FR" sz="1200" dirty="0">
                <a:solidFill>
                  <a:schemeClr val="accent1"/>
                </a:solidFill>
              </a:rPr>
              <a:t>projets décidés au niveau central ne comportant pas de mesures d’adaptations spécifiques aux établissements / </a:t>
            </a:r>
            <a:r>
              <a:rPr lang="fr-FR" altLang="fr-FR" sz="1200" dirty="0">
                <a:solidFill>
                  <a:schemeClr val="accent1"/>
                </a:solidFill>
              </a:rPr>
              <a:t>projets et consultations récurrentes décidés au niveau central lorsque leurs mesures de mise en œuvre ne sont pas encore définies / </a:t>
            </a:r>
            <a:r>
              <a:rPr lang="fr-FR" sz="1200" dirty="0">
                <a:solidFill>
                  <a:schemeClr val="accent1"/>
                </a:solidFill>
              </a:rPr>
              <a:t>mesures d’adaptations communes à plusieurs établissements des projets d’introduction de nouvelles techno et des projets importants SSCT </a:t>
            </a:r>
          </a:p>
        </p:txBody>
      </p:sp>
      <p:sp>
        <p:nvSpPr>
          <p:cNvPr id="13" name="ZoneTexte 12">
            <a:extLst>
              <a:ext uri="{FF2B5EF4-FFF2-40B4-BE49-F238E27FC236}">
                <a16:creationId xmlns:a16="http://schemas.microsoft.com/office/drawing/2014/main" id="{67694444-B9F8-4B11-94C9-3F0CF6F9B670}"/>
              </a:ext>
            </a:extLst>
          </p:cNvPr>
          <p:cNvSpPr txBox="1"/>
          <p:nvPr>
            <p:custDataLst>
              <p:tags r:id="rId5"/>
            </p:custDataLst>
          </p:nvPr>
        </p:nvSpPr>
        <p:spPr>
          <a:xfrm>
            <a:off x="3152800" y="4346265"/>
            <a:ext cx="5859314" cy="1440160"/>
          </a:xfrm>
          <a:prstGeom prst="rect">
            <a:avLst/>
          </a:prstGeom>
          <a:ln w="31750">
            <a:solidFill>
              <a:srgbClr val="FF99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7620" rIns="30480" bIns="7620" numCol="1" spcCol="1270" anchor="ctr" anchorCtr="0">
            <a:noAutofit/>
          </a:bodyPr>
          <a:lstStyle/>
          <a:p>
            <a:pPr defTabSz="533400">
              <a:lnSpc>
                <a:spcPct val="90000"/>
              </a:lnSpc>
              <a:spcBef>
                <a:spcPct val="0"/>
              </a:spcBef>
              <a:spcAft>
                <a:spcPct val="35000"/>
              </a:spcAft>
            </a:pPr>
            <a:r>
              <a:rPr lang="fr-FR" sz="1200" b="1" dirty="0">
                <a:solidFill>
                  <a:schemeClr val="accent1"/>
                </a:solidFill>
              </a:rPr>
              <a:t>Consultations récurrentes :</a:t>
            </a:r>
            <a:r>
              <a:rPr lang="fr-FR" sz="1200" dirty="0">
                <a:solidFill>
                  <a:schemeClr val="accent1"/>
                </a:solidFill>
              </a:rPr>
              <a:t> politique sociale s’il existe des mesures d’adaptation spécifiques à l’établissement (la consultation peut ne pas être concomitante à celle du CSEC) / le bilan social dans les établissements d’au moins 300 salariés</a:t>
            </a:r>
          </a:p>
          <a:p>
            <a:pPr defTabSz="533400">
              <a:lnSpc>
                <a:spcPct val="90000"/>
              </a:lnSpc>
              <a:spcBef>
                <a:spcPct val="0"/>
              </a:spcBef>
              <a:spcAft>
                <a:spcPct val="35000"/>
              </a:spcAft>
            </a:pPr>
            <a:r>
              <a:rPr lang="fr-FR" sz="1200" b="1" dirty="0">
                <a:solidFill>
                  <a:schemeClr val="accent1"/>
                </a:solidFill>
              </a:rPr>
              <a:t>Consultations ponctuelles : </a:t>
            </a:r>
            <a:r>
              <a:rPr lang="fr-FR" sz="1200" dirty="0">
                <a:solidFill>
                  <a:schemeClr val="accent1"/>
                </a:solidFill>
              </a:rPr>
              <a:t>projets</a:t>
            </a:r>
            <a:r>
              <a:rPr lang="fr-FR" sz="1200" b="1" dirty="0">
                <a:solidFill>
                  <a:schemeClr val="accent1"/>
                </a:solidFill>
              </a:rPr>
              <a:t> </a:t>
            </a:r>
            <a:r>
              <a:rPr lang="fr-FR" sz="1200" dirty="0">
                <a:solidFill>
                  <a:schemeClr val="accent1"/>
                </a:solidFill>
              </a:rPr>
              <a:t>décidés par le chef d’établissement / les mesures d’adaptation des projets décidés au niveau central mais spécifiques à l’établissement sauf si elles sont communes à plusieurs établissements dans le cadre des projets d’introduction de nouvelles technologie et des projets importants SSCT</a:t>
            </a:r>
          </a:p>
        </p:txBody>
      </p:sp>
      <p:grpSp>
        <p:nvGrpSpPr>
          <p:cNvPr id="17" name="Groupe 16">
            <a:extLst>
              <a:ext uri="{FF2B5EF4-FFF2-40B4-BE49-F238E27FC236}">
                <a16:creationId xmlns:a16="http://schemas.microsoft.com/office/drawing/2014/main" id="{4E6FE666-15B8-4F83-979E-C42749725B13}"/>
              </a:ext>
            </a:extLst>
          </p:cNvPr>
          <p:cNvGrpSpPr/>
          <p:nvPr>
            <p:custDataLst>
              <p:tags r:id="rId6"/>
            </p:custDataLst>
          </p:nvPr>
        </p:nvGrpSpPr>
        <p:grpSpPr>
          <a:xfrm>
            <a:off x="655941" y="4437112"/>
            <a:ext cx="2247238" cy="864096"/>
            <a:chOff x="0" y="1534017"/>
            <a:chExt cx="1309274" cy="677884"/>
          </a:xfrm>
        </p:grpSpPr>
        <p:sp>
          <p:nvSpPr>
            <p:cNvPr id="18" name="Rectangle 17">
              <a:extLst>
                <a:ext uri="{FF2B5EF4-FFF2-40B4-BE49-F238E27FC236}">
                  <a16:creationId xmlns:a16="http://schemas.microsoft.com/office/drawing/2014/main" id="{1976C421-CB9F-48E9-8D8C-95430127E3B7}"/>
                </a:ext>
              </a:extLst>
            </p:cNvPr>
            <p:cNvSpPr/>
            <p:nvPr/>
          </p:nvSpPr>
          <p:spPr>
            <a:xfrm>
              <a:off x="0" y="1534017"/>
              <a:ext cx="1309274" cy="677884"/>
            </a:xfrm>
            <a:prstGeom prst="rect">
              <a:avLst/>
            </a:pr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ZoneTexte 18">
              <a:extLst>
                <a:ext uri="{FF2B5EF4-FFF2-40B4-BE49-F238E27FC236}">
                  <a16:creationId xmlns:a16="http://schemas.microsoft.com/office/drawing/2014/main" id="{6C96811A-EA18-4657-90E3-BE8A5224D528}"/>
                </a:ext>
              </a:extLst>
            </p:cNvPr>
            <p:cNvSpPr txBox="1"/>
            <p:nvPr/>
          </p:nvSpPr>
          <p:spPr>
            <a:xfrm>
              <a:off x="0" y="1534017"/>
              <a:ext cx="1309274" cy="6778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95657" numCol="1" spcCol="1270" anchor="ctr" anchorCtr="0">
              <a:noAutofit/>
            </a:bodyPr>
            <a:lstStyle/>
            <a:p>
              <a:pPr algn="ctr" defTabSz="622300">
                <a:lnSpc>
                  <a:spcPct val="90000"/>
                </a:lnSpc>
                <a:spcBef>
                  <a:spcPct val="0"/>
                </a:spcBef>
                <a:spcAft>
                  <a:spcPct val="35000"/>
                </a:spcAft>
              </a:pPr>
              <a:r>
                <a:rPr lang="fr-FR" sz="2000" dirty="0"/>
                <a:t>CSE d’établissement</a:t>
              </a:r>
            </a:p>
          </p:txBody>
        </p:sp>
      </p:grpSp>
      <p:grpSp>
        <p:nvGrpSpPr>
          <p:cNvPr id="20" name="Groupe 19">
            <a:extLst>
              <a:ext uri="{FF2B5EF4-FFF2-40B4-BE49-F238E27FC236}">
                <a16:creationId xmlns:a16="http://schemas.microsoft.com/office/drawing/2014/main" id="{794FB642-1AB2-441F-8553-1FC5FF3F20BA}"/>
              </a:ext>
            </a:extLst>
          </p:cNvPr>
          <p:cNvGrpSpPr/>
          <p:nvPr>
            <p:custDataLst>
              <p:tags r:id="rId7"/>
            </p:custDataLst>
          </p:nvPr>
        </p:nvGrpSpPr>
        <p:grpSpPr>
          <a:xfrm>
            <a:off x="655941" y="2451269"/>
            <a:ext cx="2247238" cy="864096"/>
            <a:chOff x="0" y="1534017"/>
            <a:chExt cx="1309274" cy="677884"/>
          </a:xfrm>
        </p:grpSpPr>
        <p:sp>
          <p:nvSpPr>
            <p:cNvPr id="21" name="Rectangle 20">
              <a:extLst>
                <a:ext uri="{FF2B5EF4-FFF2-40B4-BE49-F238E27FC236}">
                  <a16:creationId xmlns:a16="http://schemas.microsoft.com/office/drawing/2014/main" id="{67CF03E2-5CD3-4A2C-9656-22D902DAC766}"/>
                </a:ext>
              </a:extLst>
            </p:cNvPr>
            <p:cNvSpPr/>
            <p:nvPr/>
          </p:nvSpPr>
          <p:spPr>
            <a:xfrm>
              <a:off x="0" y="1534017"/>
              <a:ext cx="1309274" cy="677884"/>
            </a:xfrm>
            <a:prstGeom prst="rect">
              <a:avLst/>
            </a:pr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ZoneTexte 21">
              <a:extLst>
                <a:ext uri="{FF2B5EF4-FFF2-40B4-BE49-F238E27FC236}">
                  <a16:creationId xmlns:a16="http://schemas.microsoft.com/office/drawing/2014/main" id="{0D1C78C5-4F09-4030-B1DF-F112E8F0D575}"/>
                </a:ext>
              </a:extLst>
            </p:cNvPr>
            <p:cNvSpPr txBox="1"/>
            <p:nvPr/>
          </p:nvSpPr>
          <p:spPr>
            <a:xfrm>
              <a:off x="0" y="1534017"/>
              <a:ext cx="1309274" cy="6778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95657" numCol="1" spcCol="1270" anchor="ctr" anchorCtr="0">
              <a:noAutofit/>
            </a:bodyPr>
            <a:lstStyle/>
            <a:p>
              <a:pPr algn="ctr" defTabSz="622300">
                <a:lnSpc>
                  <a:spcPct val="90000"/>
                </a:lnSpc>
                <a:spcBef>
                  <a:spcPct val="0"/>
                </a:spcBef>
                <a:spcAft>
                  <a:spcPct val="35000"/>
                </a:spcAft>
              </a:pPr>
              <a:r>
                <a:rPr lang="fr-FR" sz="2000" dirty="0"/>
                <a:t>CSE central</a:t>
              </a:r>
            </a:p>
          </p:txBody>
        </p:sp>
      </p:grpSp>
    </p:spTree>
    <p:extLst>
      <p:ext uri="{BB962C8B-B14F-4D97-AF65-F5344CB8AC3E}">
        <p14:creationId xmlns:p14="http://schemas.microsoft.com/office/powerpoint/2010/main" val="47276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6CEA945-6196-4F31-AC01-42ADC1D4912F}"/>
              </a:ext>
            </a:extLst>
          </p:cNvPr>
          <p:cNvSpPr>
            <a:spLocks noGrp="1"/>
          </p:cNvSpPr>
          <p:nvPr>
            <p:ph type="body" sz="quarter" idx="10"/>
            <p:custDataLst>
              <p:tags r:id="rId1"/>
            </p:custDataLst>
          </p:nvPr>
        </p:nvSpPr>
        <p:spPr>
          <a:xfrm>
            <a:off x="1114000" y="2140364"/>
            <a:ext cx="7982865" cy="2016856"/>
          </a:xfrm>
        </p:spPr>
        <p:txBody>
          <a:bodyPr/>
          <a:lstStyle/>
          <a:p>
            <a:pPr algn="ctr"/>
            <a:r>
              <a:rPr lang="fr-FR" sz="4800" dirty="0">
                <a:latin typeface="+mj-lt"/>
              </a:rPr>
              <a:t>Les expertises dans le cadre </a:t>
            </a:r>
            <a:r>
              <a:rPr lang="fr-FR" sz="4800">
                <a:latin typeface="+mj-lt"/>
              </a:rPr>
              <a:t>des consultations </a:t>
            </a:r>
            <a:r>
              <a:rPr lang="fr-FR" sz="4800" dirty="0">
                <a:latin typeface="+mj-lt"/>
              </a:rPr>
              <a:t>récurrentes</a:t>
            </a:r>
          </a:p>
        </p:txBody>
      </p:sp>
    </p:spTree>
    <p:extLst>
      <p:ext uri="{BB962C8B-B14F-4D97-AF65-F5344CB8AC3E}">
        <p14:creationId xmlns:p14="http://schemas.microsoft.com/office/powerpoint/2010/main" val="295472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B0C197E-5193-44A2-88F5-DFE1EB5F382B}"/>
              </a:ext>
            </a:extLst>
          </p:cNvPr>
          <p:cNvSpPr>
            <a:spLocks noGrp="1"/>
          </p:cNvSpPr>
          <p:nvPr>
            <p:ph type="title"/>
            <p:custDataLst>
              <p:tags r:id="rId1"/>
            </p:custDataLst>
          </p:nvPr>
        </p:nvSpPr>
        <p:spPr>
          <a:xfrm>
            <a:off x="426354" y="709078"/>
            <a:ext cx="9063990" cy="664797"/>
          </a:xfrm>
        </p:spPr>
        <p:txBody>
          <a:bodyPr/>
          <a:lstStyle/>
          <a:p>
            <a:r>
              <a:rPr lang="fr-FR" dirty="0"/>
              <a:t>Mission portant sur les orientations stratégiques de l’entreprise</a:t>
            </a:r>
            <a:br>
              <a:rPr lang="fr-FR" dirty="0"/>
            </a:br>
            <a:endParaRPr lang="fr-FR" dirty="0"/>
          </a:p>
        </p:txBody>
      </p:sp>
      <p:sp>
        <p:nvSpPr>
          <p:cNvPr id="3" name="Espace réservé du contenu 2">
            <a:extLst>
              <a:ext uri="{FF2B5EF4-FFF2-40B4-BE49-F238E27FC236}">
                <a16:creationId xmlns:a16="http://schemas.microsoft.com/office/drawing/2014/main" id="{8ABD1CE7-FFDC-4129-861E-F9BEF04C973B}"/>
              </a:ext>
            </a:extLst>
          </p:cNvPr>
          <p:cNvSpPr>
            <a:spLocks noGrp="1"/>
          </p:cNvSpPr>
          <p:nvPr>
            <p:ph idx="1"/>
            <p:custDataLst>
              <p:tags r:id="rId2"/>
            </p:custDataLst>
          </p:nvPr>
        </p:nvSpPr>
        <p:spPr>
          <a:xfrm>
            <a:off x="357464" y="1891879"/>
            <a:ext cx="4254556" cy="5000343"/>
          </a:xfrm>
        </p:spPr>
        <p:txBody>
          <a:bodyPr wrap="square">
            <a:spAutoFit/>
          </a:bodyPr>
          <a:lstStyle/>
          <a:p>
            <a:pPr marL="0" algn="just"/>
            <a:r>
              <a:rPr lang="fr-FR" sz="1200" dirty="0">
                <a:solidFill>
                  <a:schemeClr val="tx2">
                    <a:lumMod val="65000"/>
                    <a:lumOff val="35000"/>
                  </a:schemeClr>
                </a:solidFill>
              </a:rPr>
              <a:t>Le délai de l’information-consultation (1 mois sans recours à l’expert) commence à la date à laquelle l’employeur aura actualisé intégralement les données prévisionnelles de la BDESE.</a:t>
            </a:r>
          </a:p>
          <a:p>
            <a:pPr marL="0" algn="just"/>
            <a:r>
              <a:rPr lang="fr-FR" sz="1200" dirty="0">
                <a:solidFill>
                  <a:schemeClr val="tx2">
                    <a:lumMod val="65000"/>
                    <a:lumOff val="35000"/>
                  </a:schemeClr>
                </a:solidFill>
              </a:rPr>
              <a:t>Si l’employeur ne prévoit pas de réunion ordinaire du CSE à cette date avec ce sujet à l’ordre du jour, il faudra alors déclencher une réunion extraordinaire avec pour ordre du jour « information / consultation sur les orientations stratégiques de l’entreprise et désignation de l’expert » .</a:t>
            </a:r>
          </a:p>
          <a:p>
            <a:pPr marL="0" algn="just"/>
            <a:r>
              <a:rPr lang="fr-FR" sz="1200" dirty="0">
                <a:solidFill>
                  <a:schemeClr val="tx2">
                    <a:lumMod val="65000"/>
                    <a:lumOff val="35000"/>
                  </a:schemeClr>
                </a:solidFill>
              </a:rPr>
              <a:t>Lors de cette réunion, il faudra effectuer un premier vote indiquant que vous souhaitez avoir recours à l’expert et un deuxième vote précisant le choix du cabinet. Le délai de votre information consultation sera ainsi étendu à deux mois.</a:t>
            </a:r>
          </a:p>
          <a:p>
            <a:pPr marL="0" algn="just"/>
            <a:r>
              <a:rPr lang="fr-FR" sz="1200" dirty="0">
                <a:solidFill>
                  <a:schemeClr val="tx2">
                    <a:lumMod val="65000"/>
                    <a:lumOff val="35000"/>
                  </a:schemeClr>
                </a:solidFill>
              </a:rPr>
              <a:t>L’expert aura alors trois jours pour envoyer sa lettre de mission, qu’il faudra donc avoir préparée avec le CSE en amont de cette réunion. La lettre de mission comporte un rappel du cadre légal, les axes de mission, les honoraires et une demande d’informations. Cette demande d’informations peut être potentiellement très vaste, car l’expert comptable du CSE a le même accès que le Commissaire aux comptes. Nous réaliserons également des entretiens avec votre direction.</a:t>
            </a:r>
          </a:p>
          <a:p>
            <a:pPr marL="0" algn="just"/>
            <a:r>
              <a:rPr lang="fr-FR" sz="1200" dirty="0">
                <a:solidFill>
                  <a:schemeClr val="tx2">
                    <a:lumMod val="65000"/>
                    <a:lumOff val="35000"/>
                  </a:schemeClr>
                </a:solidFill>
              </a:rPr>
              <a:t>Un rapport devra être finalisé 15 jours avant la fin du délai légal. Il est présenté dans sa totalité en réunion préparatoire devant l’ensemble des élus, puis en synthèse en réunion plénière. À la fin du délai légal, l’employeur recueillera l’avis du CSE sur les orientations stratégiques de l’entreprise. Cet avis peut ensuite être diffusé aux salariés, ainsi que la synthèse du rapport de l’expert que vous pourrez annexer au PV du CSE de restitution du rapport.</a:t>
            </a:r>
          </a:p>
        </p:txBody>
      </p:sp>
      <p:sp>
        <p:nvSpPr>
          <p:cNvPr id="8" name="Rectangle : coins arrondis 7">
            <a:extLst>
              <a:ext uri="{FF2B5EF4-FFF2-40B4-BE49-F238E27FC236}">
                <a16:creationId xmlns:a16="http://schemas.microsoft.com/office/drawing/2014/main" id="{55B8247F-7171-4DBD-8439-363B8D79DFEC}"/>
              </a:ext>
            </a:extLst>
          </p:cNvPr>
          <p:cNvSpPr/>
          <p:nvPr>
            <p:custDataLst>
              <p:tags r:id="rId3"/>
            </p:custDataLst>
          </p:nvPr>
        </p:nvSpPr>
        <p:spPr>
          <a:xfrm>
            <a:off x="4815764" y="1876816"/>
            <a:ext cx="4980609" cy="2605458"/>
          </a:xfrm>
          <a:prstGeom prst="roundRect">
            <a:avLst/>
          </a:prstGeom>
          <a:noFill/>
          <a:ln w="57150">
            <a:solidFill>
              <a:srgbClr val="009FE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dirty="0">
                <a:solidFill>
                  <a:schemeClr val="accent1"/>
                </a:solidFill>
              </a:rPr>
              <a:t>	</a:t>
            </a:r>
          </a:p>
          <a:p>
            <a:pPr algn="just"/>
            <a:r>
              <a:rPr lang="fr-FR" sz="1100" b="1" dirty="0">
                <a:solidFill>
                  <a:schemeClr val="accent1"/>
                </a:solidFill>
              </a:rPr>
              <a:t>	</a:t>
            </a:r>
            <a:r>
              <a:rPr lang="fr-FR" sz="1100" b="1" dirty="0">
                <a:solidFill>
                  <a:srgbClr val="009FE3"/>
                </a:solidFill>
              </a:rPr>
              <a:t>Articles L.2315-78 et suivants du code du travail.</a:t>
            </a:r>
          </a:p>
          <a:p>
            <a:pPr algn="just"/>
            <a:r>
              <a:rPr lang="fr-FR" sz="1100" dirty="0">
                <a:solidFill>
                  <a:schemeClr val="accent1"/>
                </a:solidFill>
              </a:rPr>
              <a:t>Le comité social et économique a le droit  chaque année à une expertise sur les orientations stratégiques de l’entreprise, sauf si un accord collectif prévoit une moindre récurrence. </a:t>
            </a:r>
            <a:r>
              <a:rPr lang="fr-FR" sz="1100" b="1" dirty="0">
                <a:solidFill>
                  <a:srgbClr val="009FE3"/>
                </a:solidFill>
              </a:rPr>
              <a:t>Celle-ci est financée à 80% par l’employeur et à 20% par le CSE,</a:t>
            </a:r>
            <a:r>
              <a:rPr lang="fr-FR" sz="1100" dirty="0">
                <a:solidFill>
                  <a:schemeClr val="accent1"/>
                </a:solidFill>
              </a:rPr>
              <a:t> sauf si un accord collectif plus favorable a été signé.</a:t>
            </a:r>
          </a:p>
          <a:p>
            <a:pPr algn="just"/>
            <a:r>
              <a:rPr lang="fr-FR" sz="1100" dirty="0">
                <a:solidFill>
                  <a:schemeClr val="accent1"/>
                </a:solidFill>
              </a:rPr>
              <a:t>Dans le cadre de cette mission, l’expert pourra analyser de nombreux éléments économiques et comptables, en particulier des données prévisionnelles sur les exercices futurs. Il pourra ainsi aider les élus à anticiper l’avenir, notamment en analysant le positionnement concurrentiel de l’entreprise et sa stratégie en termes d’investissement, d’innovation, de réduction des coûts, etc. Son rapport portera également sur l’impact de cette stratégie sur l’organisation du travail, sur les parcours professionnels des salariés, sur leurs besoins en formation, </a:t>
            </a:r>
            <a:r>
              <a:rPr lang="fr-FR" sz="1100" dirty="0" err="1">
                <a:solidFill>
                  <a:schemeClr val="accent1"/>
                </a:solidFill>
              </a:rPr>
              <a:t>etc</a:t>
            </a:r>
            <a:r>
              <a:rPr lang="fr-FR" sz="1100" dirty="0">
                <a:solidFill>
                  <a:schemeClr val="accent1"/>
                </a:solidFill>
              </a:rPr>
              <a:t> et  intégrera les conséquences environnementales des orientations stratégiques. </a:t>
            </a:r>
          </a:p>
        </p:txBody>
      </p:sp>
      <p:pic>
        <p:nvPicPr>
          <p:cNvPr id="14" name="Picture 12" descr="https://jdsexperts.adapps.fr/addc/php/visuminiature.php?iddc=f54d1d9f7a57ba5663b3be158fde8ab7&amp;idfils=10&amp;page=1">
            <a:extLst>
              <a:ext uri="{FF2B5EF4-FFF2-40B4-BE49-F238E27FC236}">
                <a16:creationId xmlns:a16="http://schemas.microsoft.com/office/drawing/2014/main" id="{F722F4D0-7E89-4DD4-832C-CFD9464D998E}"/>
              </a:ext>
            </a:extLst>
          </p:cNvPr>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966144" y="1811000"/>
            <a:ext cx="691363" cy="69136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 coins arrondis 14">
            <a:extLst>
              <a:ext uri="{FF2B5EF4-FFF2-40B4-BE49-F238E27FC236}">
                <a16:creationId xmlns:a16="http://schemas.microsoft.com/office/drawing/2014/main" id="{1B03BF8F-6D83-41E7-847B-31510CBEF8FB}"/>
              </a:ext>
            </a:extLst>
          </p:cNvPr>
          <p:cNvSpPr/>
          <p:nvPr>
            <p:custDataLst>
              <p:tags r:id="rId5"/>
            </p:custDataLst>
          </p:nvPr>
        </p:nvSpPr>
        <p:spPr>
          <a:xfrm>
            <a:off x="4727223" y="4561617"/>
            <a:ext cx="5069150" cy="2194501"/>
          </a:xfrm>
          <a:prstGeom prst="roundRect">
            <a:avLst/>
          </a:prstGeom>
          <a:solidFill>
            <a:schemeClr val="bg1"/>
          </a:solidFill>
          <a:ln w="5715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accent1"/>
                </a:solidFill>
              </a:rPr>
              <a:t>               Un accord collectif peut aussi décider des niveaux auxquels les</a:t>
            </a:r>
            <a:br>
              <a:rPr lang="fr-FR" sz="1100" dirty="0">
                <a:solidFill>
                  <a:schemeClr val="accent1"/>
                </a:solidFill>
              </a:rPr>
            </a:br>
            <a:r>
              <a:rPr lang="fr-FR" sz="1100" dirty="0">
                <a:solidFill>
                  <a:schemeClr val="accent1"/>
                </a:solidFill>
              </a:rPr>
              <a:t>               consultations sont conduites (entreprise, établissement, groupe...) et, le cas échéant, leur articulation (C. trav., art. L. 2312-19).  À défaut d’accord, la consultation sur les orientations stratégiques de l’entreprise se fait au niveau de l’entreprise. Ainsi, </a:t>
            </a:r>
            <a:r>
              <a:rPr lang="fr-FR" sz="1100" b="1" dirty="0">
                <a:solidFill>
                  <a:schemeClr val="accent1"/>
                </a:solidFill>
              </a:rPr>
              <a:t>lorsque l’entreprise comporte plusieurs établissements, le CSE central est seul consulté sur (C. trav., art. L. 2316-1)  les orientations stratégiques</a:t>
            </a:r>
            <a:r>
              <a:rPr lang="fr-FR" sz="1100" dirty="0">
                <a:solidFill>
                  <a:schemeClr val="accent1"/>
                </a:solidFill>
              </a:rPr>
              <a:t>. Pour les groupes, un accord de groupe peut prévoir que la consultation sur les orientations stratégiques sera effectuée au niveau du comité de groupe ; dans ce cas, l’accord devra prévoir les modalités de transmission de l’avis du comité de groupe à chaque comité social et économique du groupe, qui reste consulté sur les conséquences de ces orientations stratégiques et à l’organe chargé de l’administration de l’entreprise dominante de ce groupe (C. trav., art. L. 2312-20).</a:t>
            </a:r>
          </a:p>
        </p:txBody>
      </p:sp>
      <p:pic>
        <p:nvPicPr>
          <p:cNvPr id="16" name="Image 15">
            <a:extLst>
              <a:ext uri="{FF2B5EF4-FFF2-40B4-BE49-F238E27FC236}">
                <a16:creationId xmlns:a16="http://schemas.microsoft.com/office/drawing/2014/main" id="{236EAA82-DC9B-4E3D-A62D-10A7DDB7C08D}"/>
              </a:ext>
            </a:extLst>
          </p:cNvPr>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706606" y="4392050"/>
            <a:ext cx="5873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A0548D0-4EE3-4729-8DBE-D5208273A1E1}"/>
              </a:ext>
            </a:extLst>
          </p:cNvPr>
          <p:cNvSpPr/>
          <p:nvPr>
            <p:custDataLst>
              <p:tags r:id="rId7"/>
            </p:custDataLst>
          </p:nvPr>
        </p:nvSpPr>
        <p:spPr>
          <a:xfrm>
            <a:off x="228168" y="1045819"/>
            <a:ext cx="9175193" cy="830997"/>
          </a:xfrm>
          <a:prstGeom prst="rect">
            <a:avLst/>
          </a:prstGeom>
        </p:spPr>
        <p:txBody>
          <a:bodyPr wrap="square">
            <a:spAutoFit/>
          </a:bodyPr>
          <a:lstStyle/>
          <a:p>
            <a:pPr algn="just"/>
            <a:r>
              <a:rPr lang="fr-FR" sz="1200" dirty="0">
                <a:solidFill>
                  <a:schemeClr val="tx2">
                    <a:lumMod val="65000"/>
                    <a:lumOff val="35000"/>
                  </a:schemeClr>
                </a:solidFill>
              </a:rPr>
              <a:t>Cette mission se situe dans le cadre de l’information / consultation sur les orientations stratégiques prévue par le Code du travail. En effet, en application de </a:t>
            </a:r>
            <a:r>
              <a:rPr lang="fr-FR" sz="1200" b="1" dirty="0">
                <a:solidFill>
                  <a:srgbClr val="009FE3"/>
                </a:solidFill>
              </a:rPr>
              <a:t>l’article L. 2312-17 du Code du travail</a:t>
            </a:r>
            <a:r>
              <a:rPr lang="fr-FR" sz="1200" dirty="0">
                <a:solidFill>
                  <a:schemeClr val="tx2">
                    <a:lumMod val="65000"/>
                    <a:lumOff val="35000"/>
                  </a:schemeClr>
                </a:solidFill>
              </a:rPr>
              <a:t>, le CSE est consulté chaque année sur les orientations stratégiques. La base de données économiques, sociales et environnementales rassemble notamment l’ensemble des informations nécessaires à cette consultation que l’employeur met à disposition du CSE conformément aux dispositions de l’article L. 2312-18 du Code du travail.</a:t>
            </a:r>
          </a:p>
        </p:txBody>
      </p:sp>
      <p:sp>
        <p:nvSpPr>
          <p:cNvPr id="10" name="Rectangle 9">
            <a:extLst>
              <a:ext uri="{FF2B5EF4-FFF2-40B4-BE49-F238E27FC236}">
                <a16:creationId xmlns:a16="http://schemas.microsoft.com/office/drawing/2014/main" id="{98411A2C-784A-4D93-B8FB-7798E4C34CB8}"/>
              </a:ext>
            </a:extLst>
          </p:cNvPr>
          <p:cNvSpPr/>
          <p:nvPr>
            <p:custDataLst>
              <p:tags r:id="rId8"/>
            </p:custDataLst>
          </p:nvPr>
        </p:nvSpPr>
        <p:spPr>
          <a:xfrm>
            <a:off x="1926455" y="219005"/>
            <a:ext cx="7570878" cy="307777"/>
          </a:xfrm>
          <a:prstGeom prst="rect">
            <a:avLst/>
          </a:prstGeom>
          <a:solidFill>
            <a:schemeClr val="bg2">
              <a:lumMod val="95000"/>
            </a:schemeClr>
          </a:solidFill>
        </p:spPr>
        <p:txBody>
          <a:bodyPr wrap="square">
            <a:spAutoFit/>
          </a:bodyPr>
          <a:lstStyle/>
          <a:p>
            <a:pPr algn="ctr"/>
            <a:r>
              <a:rPr lang="fr-FR" sz="1400" b="1" dirty="0"/>
              <a:t>Pour vous accompagner tout au long de ces processus : 01 48 96 71 99 / contact@jdsexperts.com </a:t>
            </a:r>
          </a:p>
        </p:txBody>
      </p:sp>
    </p:spTree>
    <p:extLst>
      <p:ext uri="{BB962C8B-B14F-4D97-AF65-F5344CB8AC3E}">
        <p14:creationId xmlns:p14="http://schemas.microsoft.com/office/powerpoint/2010/main" val="252222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36FA8F98-4C87-49C2-862B-C642460E9D2A}"/>
              </a:ext>
            </a:extLst>
          </p:cNvPr>
          <p:cNvGraphicFramePr>
            <a:graphicFrameLocks noChangeAspect="1"/>
          </p:cNvGraphicFramePr>
          <p:nvPr>
            <p:custDataLst>
              <p:tags r:id="rId1"/>
            </p:custDataLst>
            <p:extLst>
              <p:ext uri="{D42A27DB-BD31-4B8C-83A1-F6EECF244321}">
                <p14:modId xmlns:p14="http://schemas.microsoft.com/office/powerpoint/2010/main" val="2861496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7" imgW="384" imgH="384" progId="TCLayout.ActiveDocument.1">
                  <p:embed/>
                </p:oleObj>
              </mc:Choice>
              <mc:Fallback>
                <p:oleObj name="Diapositive think-cell" r:id="rId17" imgW="384" imgH="384" progId="TCLayout.ActiveDocument.1">
                  <p:embed/>
                  <p:pic>
                    <p:nvPicPr>
                      <p:cNvPr id="4" name="Objet 3" hidden="1">
                        <a:extLst>
                          <a:ext uri="{FF2B5EF4-FFF2-40B4-BE49-F238E27FC236}">
                            <a16:creationId xmlns:a16="http://schemas.microsoft.com/office/drawing/2014/main" id="{36FA8F98-4C87-49C2-862B-C642460E9D2A}"/>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E61C4D4-23EE-42DB-890E-6DCADCDE6A5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400" b="1" dirty="0">
              <a:latin typeface="Calibri Light" panose="020F0302020204030204" pitchFamily="34" charset="0"/>
              <a:ea typeface="+mj-ea"/>
              <a:cs typeface="+mj-cs"/>
              <a:sym typeface="Calibri Light" panose="020F0302020204030204" pitchFamily="34" charset="0"/>
            </a:endParaRPr>
          </a:p>
        </p:txBody>
      </p:sp>
      <p:sp>
        <p:nvSpPr>
          <p:cNvPr id="2" name="Titre 1">
            <a:extLst>
              <a:ext uri="{FF2B5EF4-FFF2-40B4-BE49-F238E27FC236}">
                <a16:creationId xmlns:a16="http://schemas.microsoft.com/office/drawing/2014/main" id="{FCCB67A0-D404-4FDA-BA81-4A53F7F01905}"/>
              </a:ext>
            </a:extLst>
          </p:cNvPr>
          <p:cNvSpPr>
            <a:spLocks noGrp="1"/>
          </p:cNvSpPr>
          <p:nvPr>
            <p:ph type="title"/>
            <p:custDataLst>
              <p:tags r:id="rId3"/>
            </p:custDataLst>
          </p:nvPr>
        </p:nvSpPr>
        <p:spPr>
          <a:xfrm>
            <a:off x="421005" y="752690"/>
            <a:ext cx="9063990" cy="664797"/>
          </a:xfrm>
        </p:spPr>
        <p:txBody>
          <a:bodyPr/>
          <a:lstStyle/>
          <a:p>
            <a:pPr algn="just"/>
            <a:r>
              <a:rPr lang="fr-FR" dirty="0"/>
              <a:t>Mission d’expertise en vue de la consultation annuelle sur la situation économique et financière</a:t>
            </a:r>
          </a:p>
        </p:txBody>
      </p:sp>
      <p:sp>
        <p:nvSpPr>
          <p:cNvPr id="10" name="Rectangle 30">
            <a:extLst>
              <a:ext uri="{FF2B5EF4-FFF2-40B4-BE49-F238E27FC236}">
                <a16:creationId xmlns:a16="http://schemas.microsoft.com/office/drawing/2014/main" id="{19187D0D-9FF9-4AE6-88DF-842E343B0B28}"/>
              </a:ext>
            </a:extLst>
          </p:cNvPr>
          <p:cNvSpPr>
            <a:spLocks noChangeArrowheads="1"/>
          </p:cNvSpPr>
          <p:nvPr>
            <p:custDataLst>
              <p:tags r:id="rId4"/>
            </p:custDataLst>
          </p:nvPr>
        </p:nvSpPr>
        <p:spPr bwMode="auto">
          <a:xfrm>
            <a:off x="447675" y="1939629"/>
            <a:ext cx="5106914" cy="4985980"/>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1200" b="0" i="0" u="none" strike="noStrike" cap="none" normalizeH="0" baseline="0" dirty="0">
                <a:ln>
                  <a:noFill/>
                </a:ln>
                <a:solidFill>
                  <a:srgbClr val="3E3E3E"/>
                </a:solidFill>
                <a:effectLst/>
                <a:latin typeface="inherit"/>
              </a:rPr>
              <a:t>Nous vous recommandons de demander à l’employeur le calendrier prévisionnel de cette consultation et à quelle date il aura intégralement actualisé les données économiques de la base de données. Quand il aura fait cette actualisation, et vous en aura prévenu, le délai de l’information consultation (1 mois sans recours à l’expert) commencera.</a:t>
            </a:r>
            <a:endParaRPr kumimoji="0" lang="fr-FR" altLang="fr-FR" sz="1200" b="0" i="0" u="none" strike="noStrike" cap="none" normalizeH="0" baseline="0" dirty="0">
              <a:ln>
                <a:noFill/>
              </a:ln>
              <a:solidFill>
                <a:srgbClr val="3E3E3E"/>
              </a:solidFill>
              <a:effectLst/>
              <a:latin typeface="Source Sans Pro" panose="020B0503030403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1200" b="0" i="0" u="none" strike="noStrike" cap="none" normalizeH="0" baseline="0" dirty="0">
                <a:ln>
                  <a:noFill/>
                </a:ln>
                <a:solidFill>
                  <a:srgbClr val="3E3E3E"/>
                </a:solidFill>
                <a:effectLst/>
                <a:latin typeface="inherit"/>
              </a:rPr>
              <a:t>Si l’employeur ne prévoit pas lui-même de réunion de CSE avec ce sujet à l’ordre du jour, il faudra alors déclencher une réunion extraordinaire avec pour ordre du jour « </a:t>
            </a:r>
            <a:r>
              <a:rPr kumimoji="0" lang="fr-FR" altLang="fr-FR" sz="1200" b="0" i="1" u="none" strike="noStrike" cap="none" normalizeH="0" baseline="0" dirty="0">
                <a:ln>
                  <a:noFill/>
                </a:ln>
                <a:solidFill>
                  <a:srgbClr val="3E3E3E"/>
                </a:solidFill>
                <a:effectLst/>
                <a:latin typeface="inherit"/>
              </a:rPr>
              <a:t>information / consultation sur la situation économique et financière de l’entreprise et désignation de l’expert</a:t>
            </a:r>
            <a:r>
              <a:rPr kumimoji="0" lang="fr-FR" altLang="fr-FR" sz="1200" b="0" i="0" u="none" strike="noStrike" cap="none" normalizeH="0" baseline="0" dirty="0">
                <a:ln>
                  <a:noFill/>
                </a:ln>
                <a:solidFill>
                  <a:srgbClr val="3E3E3E"/>
                </a:solidFill>
                <a:effectLst/>
                <a:latin typeface="inherit"/>
              </a:rPr>
              <a:t>« .</a:t>
            </a:r>
            <a:endParaRPr kumimoji="0" lang="fr-FR" altLang="fr-FR" sz="1200" b="0" i="0" u="none" strike="noStrike" cap="none" normalizeH="0" baseline="0" dirty="0">
              <a:ln>
                <a:noFill/>
              </a:ln>
              <a:solidFill>
                <a:srgbClr val="3E3E3E"/>
              </a:solidFill>
              <a:effectLst/>
              <a:latin typeface="Source Sans Pro" panose="020B0503030403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1200" b="0" i="0" u="none" strike="noStrike" cap="none" normalizeH="0" baseline="0" dirty="0">
                <a:ln>
                  <a:noFill/>
                </a:ln>
                <a:solidFill>
                  <a:srgbClr val="3E3E3E"/>
                </a:solidFill>
                <a:effectLst/>
                <a:latin typeface="inherit"/>
              </a:rPr>
              <a:t>Lors de cette réunion, il faudra effectuer un premier vote indiquant que vous souhaitez avoir recours à l’expert et un deuxième vote précisant le choix du cabinet. Le délai de votre information-consultation sera ainsi étendu à deux mois.</a:t>
            </a:r>
            <a:endParaRPr kumimoji="0" lang="fr-FR" altLang="fr-FR" sz="1200" b="0" i="0" u="none" strike="noStrike" cap="none" normalizeH="0" baseline="0" dirty="0">
              <a:ln>
                <a:noFill/>
              </a:ln>
              <a:solidFill>
                <a:srgbClr val="3E3E3E"/>
              </a:solidFill>
              <a:effectLst/>
              <a:latin typeface="Source Sans Pro" panose="020B0503030403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1200" b="0" i="0" u="none" strike="noStrike" cap="none" normalizeH="0" baseline="0" dirty="0">
                <a:ln>
                  <a:noFill/>
                </a:ln>
                <a:solidFill>
                  <a:srgbClr val="3E3E3E"/>
                </a:solidFill>
                <a:effectLst/>
                <a:latin typeface="inherit"/>
              </a:rPr>
              <a:t>Nous aurons alors trois jours pour envoyer notre lettre de mission, qu’il faudra donc avoir préparée ensemble en amont de cette réunion. Celle-ci comportera un rappel du cadre légal, nos axes de mission, nos honoraires et notre demande d’informations. Cette demande d’informations peut être potentiellement très vaste, car nous avons le même accès que le Commissaire aux comptes. Nous réaliserons également des entretiens avec votre direction.</a:t>
            </a:r>
          </a:p>
          <a:p>
            <a:pPr marL="171450" lvl="0" indent="-171450" algn="just">
              <a:buFont typeface="Wingdings" panose="05000000000000000000" pitchFamily="2" charset="2"/>
              <a:buChar char="§"/>
            </a:pPr>
            <a:r>
              <a:rPr lang="fr-FR" altLang="fr-FR" sz="1200" dirty="0">
                <a:solidFill>
                  <a:srgbClr val="3E3E3E"/>
                </a:solidFill>
                <a:latin typeface="inherit"/>
              </a:rPr>
              <a:t>Notre rapport doit être finalisé 15 jours avant la fin du délai. Il est présenté dans sa totalité en réunion préparatoire devant l’ensemble des élus, puis en synthèse en réunion plénière. À la fin du délai légal, l’employeur recueillera votre avis sur la situation économique et financière. Si vous le souhaitez, nous vous aurons aidé à le rédiger. Cet avis peut ensuite être diffusé aux salariés, ainsi que la synthèse de notre rapport que vous pourrez annexer au PV du CSE de restitution du rapport.</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fr-FR" altLang="fr-FR" sz="1200" b="0" i="0" u="none" strike="noStrike" cap="none" normalizeH="0" baseline="0" dirty="0">
              <a:ln>
                <a:noFill/>
              </a:ln>
              <a:solidFill>
                <a:schemeClr val="tx1"/>
              </a:solidFill>
              <a:effectLst/>
            </a:endParaRPr>
          </a:p>
        </p:txBody>
      </p:sp>
      <p:pic>
        <p:nvPicPr>
          <p:cNvPr id="14367" name="Picture 31" descr="zoom">
            <a:extLst>
              <a:ext uri="{FF2B5EF4-FFF2-40B4-BE49-F238E27FC236}">
                <a16:creationId xmlns:a16="http://schemas.microsoft.com/office/drawing/2014/main" id="{21AD9E20-7EFA-4AAA-A72D-0A394EC581AB}"/>
              </a:ext>
            </a:extLst>
          </p:cNvPr>
          <p:cNvPicPr>
            <a:picLocks noChangeAspect="1" noChangeArrowheads="1"/>
          </p:cNvPicPr>
          <p:nvPr>
            <p:custDataLst>
              <p:tags r:id="rId5"/>
            </p:custDataLst>
          </p:nvPr>
        </p:nvPicPr>
        <p:blipFill>
          <a:blip r:embed="rId19">
            <a:extLst>
              <a:ext uri="{28A0092B-C50C-407E-A947-70E740481C1C}">
                <a14:useLocalDpi xmlns:a14="http://schemas.microsoft.com/office/drawing/2010/main" val="0"/>
              </a:ext>
            </a:extLst>
          </a:blip>
          <a:srcRect/>
          <a:stretch>
            <a:fillRect/>
          </a:stretch>
        </p:blipFill>
        <p:spPr bwMode="auto">
          <a:xfrm>
            <a:off x="57150" y="-80010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4368" name="Picture 32" descr="dézoom">
            <a:hlinkClick r:id="rId20"/>
            <a:extLst>
              <a:ext uri="{FF2B5EF4-FFF2-40B4-BE49-F238E27FC236}">
                <a16:creationId xmlns:a16="http://schemas.microsoft.com/office/drawing/2014/main" id="{11EEA92F-8044-4E6F-9592-3D94B1DBCB41}"/>
              </a:ext>
            </a:extLst>
          </p:cNvPr>
          <p:cNvPicPr>
            <a:picLocks noChangeAspect="1" noChangeArrowheads="1"/>
          </p:cNvPicPr>
          <p:nvPr>
            <p:custDataLst>
              <p:tags r:id="rId6"/>
            </p:custDataLst>
          </p:nvPr>
        </p:nvPicPr>
        <p:blipFill>
          <a:blip r:embed="rId21">
            <a:extLst>
              <a:ext uri="{28A0092B-C50C-407E-A947-70E740481C1C}">
                <a14:useLocalDpi xmlns:a14="http://schemas.microsoft.com/office/drawing/2010/main" val="0"/>
              </a:ext>
            </a:extLst>
          </a:blip>
          <a:srcRect/>
          <a:stretch>
            <a:fillRect/>
          </a:stretch>
        </p:blipFill>
        <p:spPr bwMode="auto">
          <a:xfrm>
            <a:off x="447675" y="-80010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4369" name="Picture 33" descr="imprimer">
            <a:extLst>
              <a:ext uri="{FF2B5EF4-FFF2-40B4-BE49-F238E27FC236}">
                <a16:creationId xmlns:a16="http://schemas.microsoft.com/office/drawing/2014/main" id="{CE976B36-D252-4BDB-A257-0F2CA5AFFA55}"/>
              </a:ext>
            </a:extLst>
          </p:cNvPr>
          <p:cNvPicPr>
            <a:picLocks noChangeAspect="1" noChangeArrowheads="1"/>
          </p:cNvPicPr>
          <p:nvPr>
            <p:custDataLst>
              <p:tags r:id="rId7"/>
            </p:custDataLst>
          </p:nvPr>
        </p:nvPicPr>
        <p:blipFill>
          <a:blip r:embed="rId22">
            <a:extLst>
              <a:ext uri="{28A0092B-C50C-407E-A947-70E740481C1C}">
                <a14:useLocalDpi xmlns:a14="http://schemas.microsoft.com/office/drawing/2010/main" val="0"/>
              </a:ext>
            </a:extLst>
          </a:blip>
          <a:srcRect/>
          <a:stretch>
            <a:fillRect/>
          </a:stretch>
        </p:blipFill>
        <p:spPr bwMode="auto">
          <a:xfrm>
            <a:off x="903288" y="-800100"/>
            <a:ext cx="171450" cy="180975"/>
          </a:xfrm>
          <a:prstGeom prst="rect">
            <a:avLst/>
          </a:prstGeom>
          <a:noFill/>
          <a:extLst>
            <a:ext uri="{909E8E84-426E-40DD-AFC4-6F175D3DCCD1}">
              <a14:hiddenFill xmlns:a14="http://schemas.microsoft.com/office/drawing/2010/main">
                <a:solidFill>
                  <a:srgbClr val="FFFFFF"/>
                </a:solidFill>
              </a14:hiddenFill>
            </a:ext>
          </a:extLst>
        </p:spPr>
      </p:pic>
      <p:pic>
        <p:nvPicPr>
          <p:cNvPr id="14370" name="Picture 34" descr="envoyer">
            <a:extLst>
              <a:ext uri="{FF2B5EF4-FFF2-40B4-BE49-F238E27FC236}">
                <a16:creationId xmlns:a16="http://schemas.microsoft.com/office/drawing/2014/main" id="{173BB49A-F2D4-4B61-ABF9-368E43C1EA89}"/>
              </a:ext>
            </a:extLst>
          </p:cNvPr>
          <p:cNvPicPr>
            <a:picLocks noChangeAspect="1" noChangeArrowheads="1"/>
          </p:cNvPicPr>
          <p:nvPr>
            <p:custDataLst>
              <p:tags r:id="rId8"/>
            </p:custDataLst>
          </p:nvPr>
        </p:nvPicPr>
        <p:blipFill>
          <a:blip r:embed="rId23">
            <a:extLst>
              <a:ext uri="{28A0092B-C50C-407E-A947-70E740481C1C}">
                <a14:useLocalDpi xmlns:a14="http://schemas.microsoft.com/office/drawing/2010/main" val="0"/>
              </a:ext>
            </a:extLst>
          </a:blip>
          <a:srcRect/>
          <a:stretch>
            <a:fillRect/>
          </a:stretch>
        </p:blipFill>
        <p:spPr bwMode="auto">
          <a:xfrm>
            <a:off x="1250950" y="-800100"/>
            <a:ext cx="2095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4371" name="Picture 35" descr="partager">
            <a:extLst>
              <a:ext uri="{FF2B5EF4-FFF2-40B4-BE49-F238E27FC236}">
                <a16:creationId xmlns:a16="http://schemas.microsoft.com/office/drawing/2014/main" id="{248B8270-E76E-473C-8DC6-9BCF2ECF56B4}"/>
              </a:ext>
            </a:extLst>
          </p:cNvPr>
          <p:cNvPicPr>
            <a:picLocks noChangeAspect="1" noChangeArrowheads="1"/>
          </p:cNvPicPr>
          <p:nvPr>
            <p:custDataLst>
              <p:tags r:id="rId9"/>
            </p:custDataLst>
          </p:nvPr>
        </p:nvPicPr>
        <p:blipFill>
          <a:blip r:embed="rId24">
            <a:extLst>
              <a:ext uri="{28A0092B-C50C-407E-A947-70E740481C1C}">
                <a14:useLocalDpi xmlns:a14="http://schemas.microsoft.com/office/drawing/2010/main" val="0"/>
              </a:ext>
            </a:extLst>
          </a:blip>
          <a:srcRect/>
          <a:stretch>
            <a:fillRect/>
          </a:stretch>
        </p:blipFill>
        <p:spPr bwMode="auto">
          <a:xfrm>
            <a:off x="1636713" y="-800100"/>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 coins arrondis 21">
            <a:extLst>
              <a:ext uri="{FF2B5EF4-FFF2-40B4-BE49-F238E27FC236}">
                <a16:creationId xmlns:a16="http://schemas.microsoft.com/office/drawing/2014/main" id="{267CC896-CC00-412E-97A2-4649C17AAC67}"/>
              </a:ext>
            </a:extLst>
          </p:cNvPr>
          <p:cNvSpPr/>
          <p:nvPr>
            <p:custDataLst>
              <p:tags r:id="rId10"/>
            </p:custDataLst>
          </p:nvPr>
        </p:nvSpPr>
        <p:spPr>
          <a:xfrm>
            <a:off x="5640309" y="1847182"/>
            <a:ext cx="4165580" cy="2960980"/>
          </a:xfrm>
          <a:prstGeom prst="roundRect">
            <a:avLst/>
          </a:prstGeom>
          <a:noFill/>
          <a:ln w="57150">
            <a:solidFill>
              <a:srgbClr val="009FE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dirty="0">
                <a:solidFill>
                  <a:schemeClr val="accent1"/>
                </a:solidFill>
              </a:rPr>
              <a:t>	</a:t>
            </a:r>
            <a:r>
              <a:rPr lang="fr-FR" sz="1100" b="1" dirty="0">
                <a:solidFill>
                  <a:srgbClr val="009FE3"/>
                </a:solidFill>
              </a:rPr>
              <a:t>Articles</a:t>
            </a:r>
            <a:r>
              <a:rPr lang="fr-FR" sz="1100" b="1" dirty="0">
                <a:solidFill>
                  <a:schemeClr val="accent1"/>
                </a:solidFill>
              </a:rPr>
              <a:t> </a:t>
            </a:r>
            <a:r>
              <a:rPr lang="fr-FR" sz="1100" b="1" dirty="0">
                <a:solidFill>
                  <a:srgbClr val="009FE3"/>
                </a:solidFill>
              </a:rPr>
              <a:t>L.2312-17 et suivants et L.2315-78 et</a:t>
            </a:r>
            <a:br>
              <a:rPr lang="fr-FR" sz="1100" b="1" dirty="0">
                <a:solidFill>
                  <a:srgbClr val="009FE3"/>
                </a:solidFill>
              </a:rPr>
            </a:br>
            <a:r>
              <a:rPr lang="fr-FR" sz="1100" b="1" dirty="0">
                <a:solidFill>
                  <a:srgbClr val="009FE3"/>
                </a:solidFill>
              </a:rPr>
              <a:t>	suivants du code du travail.</a:t>
            </a:r>
          </a:p>
          <a:p>
            <a:pPr algn="just"/>
            <a:endParaRPr lang="fr-FR" sz="1100" b="1" dirty="0">
              <a:solidFill>
                <a:srgbClr val="009FE3"/>
              </a:solidFill>
            </a:endParaRPr>
          </a:p>
          <a:p>
            <a:pPr algn="just"/>
            <a:r>
              <a:rPr lang="fr-FR" sz="1100" dirty="0">
                <a:solidFill>
                  <a:schemeClr val="tx2">
                    <a:lumMod val="65000"/>
                    <a:lumOff val="35000"/>
                  </a:schemeClr>
                </a:solidFill>
              </a:rPr>
              <a:t>Le comité social et économique a le droit  chaque année à une expertise sur la situation économique et financière de l’entreprise, sauf si un accord collectif prévoit une moindre récurrence. </a:t>
            </a:r>
            <a:r>
              <a:rPr lang="fr-FR" sz="1100" b="1" dirty="0">
                <a:solidFill>
                  <a:srgbClr val="009FE3"/>
                </a:solidFill>
              </a:rPr>
              <a:t>Celle-ci est financée à 100 % par l’employeur.</a:t>
            </a:r>
          </a:p>
          <a:p>
            <a:pPr algn="just"/>
            <a:r>
              <a:rPr lang="fr-FR" sz="1100" dirty="0">
                <a:solidFill>
                  <a:schemeClr val="tx2">
                    <a:lumMod val="65000"/>
                    <a:lumOff val="35000"/>
                  </a:schemeClr>
                </a:solidFill>
              </a:rPr>
              <a:t>Dans le cadre de cette mission, l’expert pourra analyser de nombreux éléments économiques et comptables pour aider les élus à comprendre la réalité de la performance économique de l’entreprise et, dès lors, des marges de manœuvre financières existantes pour les revendications et les négociations. L’expert a le même accès aux informations que le Commissaire aux comptes. La vérification du calcul de la participation, de l’intéressement et du budget du CSE peut également faire partie de sa mission. </a:t>
            </a:r>
          </a:p>
        </p:txBody>
      </p:sp>
      <p:pic>
        <p:nvPicPr>
          <p:cNvPr id="23" name="Picture 12" descr="https://jdsexperts.adapps.fr/addc/php/visuminiature.php?iddc=f54d1d9f7a57ba5663b3be158fde8ab7&amp;idfils=10&amp;page=1">
            <a:extLst>
              <a:ext uri="{FF2B5EF4-FFF2-40B4-BE49-F238E27FC236}">
                <a16:creationId xmlns:a16="http://schemas.microsoft.com/office/drawing/2014/main" id="{8D6CCCE2-3F70-46B3-BD23-9FD65ED3E902}"/>
              </a:ext>
            </a:extLst>
          </p:cNvPr>
          <p:cNvPicPr>
            <a:picLocks noChangeAspect="1" noChangeArrowheads="1"/>
          </p:cNvPicPr>
          <p:nvPr>
            <p:custDataLst>
              <p:tags r:id="rId11"/>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5899679" y="1847182"/>
            <a:ext cx="691363" cy="69136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 coins arrondis 23">
            <a:extLst>
              <a:ext uri="{FF2B5EF4-FFF2-40B4-BE49-F238E27FC236}">
                <a16:creationId xmlns:a16="http://schemas.microsoft.com/office/drawing/2014/main" id="{3EFBDFAE-C3F1-45E7-A5CF-4C835757CBE8}"/>
              </a:ext>
            </a:extLst>
          </p:cNvPr>
          <p:cNvSpPr/>
          <p:nvPr>
            <p:custDataLst>
              <p:tags r:id="rId12"/>
            </p:custDataLst>
          </p:nvPr>
        </p:nvSpPr>
        <p:spPr>
          <a:xfrm>
            <a:off x="5703683" y="4994557"/>
            <a:ext cx="4102206" cy="1614473"/>
          </a:xfrm>
          <a:prstGeom prst="roundRect">
            <a:avLst/>
          </a:prstGeom>
          <a:solidFill>
            <a:schemeClr val="bg1"/>
          </a:solidFill>
          <a:ln w="5715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accent1"/>
                </a:solidFill>
              </a:rPr>
              <a:t>              La question du calendrier est essentielle : l’employeur</a:t>
            </a:r>
            <a:br>
              <a:rPr lang="fr-FR" sz="1100" dirty="0">
                <a:solidFill>
                  <a:schemeClr val="accent1"/>
                </a:solidFill>
              </a:rPr>
            </a:br>
            <a:r>
              <a:rPr lang="fr-FR" sz="1100" dirty="0">
                <a:solidFill>
                  <a:schemeClr val="accent1"/>
                </a:solidFill>
              </a:rPr>
              <a:t>              peut ouvrir la consultation à n’importe quel moment de      </a:t>
            </a:r>
            <a:br>
              <a:rPr lang="fr-FR" sz="1100" dirty="0">
                <a:solidFill>
                  <a:schemeClr val="accent1"/>
                </a:solidFill>
              </a:rPr>
            </a:br>
            <a:r>
              <a:rPr lang="fr-FR" sz="1100" dirty="0">
                <a:solidFill>
                  <a:schemeClr val="accent1"/>
                </a:solidFill>
              </a:rPr>
              <a:t>              l’exercice. Pour autant, les informations comptables et financières doivent être disponibles. En particulier, les comptes de l’exercice précédent doivent être certifiés par le commissaire aux comptes. </a:t>
            </a:r>
          </a:p>
          <a:p>
            <a:pPr algn="just"/>
            <a:r>
              <a:rPr lang="fr-FR" sz="1100" dirty="0">
                <a:solidFill>
                  <a:schemeClr val="accent1"/>
                </a:solidFill>
              </a:rPr>
              <a:t>Il convient de vérifier que ces informations (liasses, rapports du CAC) sont bien disponibles dans la BDESE. </a:t>
            </a:r>
          </a:p>
        </p:txBody>
      </p:sp>
      <p:pic>
        <p:nvPicPr>
          <p:cNvPr id="25" name="Image 24">
            <a:extLst>
              <a:ext uri="{FF2B5EF4-FFF2-40B4-BE49-F238E27FC236}">
                <a16:creationId xmlns:a16="http://schemas.microsoft.com/office/drawing/2014/main" id="{C38A3CE0-3186-499D-8D27-9957E189AC81}"/>
              </a:ext>
            </a:extLst>
          </p:cNvPr>
          <p:cNvPicPr>
            <a:picLocks noChangeAspect="1" noChangeArrowheads="1"/>
          </p:cNvPicPr>
          <p:nvPr>
            <p:custDataLst>
              <p:tags r:id="rId13"/>
            </p:custDataLst>
          </p:nvPr>
        </p:nvPicPr>
        <p:blipFill>
          <a:blip r:embed="rId26">
            <a:extLst>
              <a:ext uri="{28A0092B-C50C-407E-A947-70E740481C1C}">
                <a14:useLocalDpi xmlns:a14="http://schemas.microsoft.com/office/drawing/2010/main" val="0"/>
              </a:ext>
            </a:extLst>
          </a:blip>
          <a:srcRect/>
          <a:stretch>
            <a:fillRect/>
          </a:stretch>
        </p:blipFill>
        <p:spPr bwMode="auto">
          <a:xfrm>
            <a:off x="5703683" y="5014638"/>
            <a:ext cx="5873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BE3F71D3-C63D-4788-BE42-0F421D047286}"/>
              </a:ext>
            </a:extLst>
          </p:cNvPr>
          <p:cNvSpPr/>
          <p:nvPr>
            <p:custDataLst>
              <p:tags r:id="rId14"/>
            </p:custDataLst>
          </p:nvPr>
        </p:nvSpPr>
        <p:spPr>
          <a:xfrm>
            <a:off x="333375" y="1366146"/>
            <a:ext cx="9323420" cy="646331"/>
          </a:xfrm>
          <a:prstGeom prst="rect">
            <a:avLst/>
          </a:prstGeom>
        </p:spPr>
        <p:txBody>
          <a:bodyPr wrap="square">
            <a:spAutoFit/>
          </a:bodyPr>
          <a:lstStyle/>
          <a:p>
            <a:pPr algn="just"/>
            <a:r>
              <a:rPr lang="fr-FR" sz="1200" dirty="0">
                <a:solidFill>
                  <a:schemeClr val="tx2">
                    <a:lumMod val="65000"/>
                    <a:lumOff val="35000"/>
                  </a:schemeClr>
                </a:solidFill>
              </a:rPr>
              <a:t>Le CSE est consulté chaque année sur la situation économique et financière de l’entreprise. La base de données économiques, sociales et environnementales rassemble notamment l’ensemble des informations nécessaires à cette consultation que l’employeur met à disposition du CSE conformément aux dispositions de l’article L. 2312-18 du Code du travail.</a:t>
            </a:r>
          </a:p>
        </p:txBody>
      </p:sp>
      <p:sp>
        <p:nvSpPr>
          <p:cNvPr id="27" name="Rectangle 26">
            <a:extLst>
              <a:ext uri="{FF2B5EF4-FFF2-40B4-BE49-F238E27FC236}">
                <a16:creationId xmlns:a16="http://schemas.microsoft.com/office/drawing/2014/main" id="{E0DD236D-911C-43CD-AF83-CB9435B1B879}"/>
              </a:ext>
            </a:extLst>
          </p:cNvPr>
          <p:cNvSpPr/>
          <p:nvPr>
            <p:custDataLst>
              <p:tags r:id="rId15"/>
            </p:custDataLst>
          </p:nvPr>
        </p:nvSpPr>
        <p:spPr>
          <a:xfrm>
            <a:off x="1926455" y="219005"/>
            <a:ext cx="7570878" cy="307777"/>
          </a:xfrm>
          <a:prstGeom prst="rect">
            <a:avLst/>
          </a:prstGeom>
          <a:solidFill>
            <a:schemeClr val="bg2">
              <a:lumMod val="95000"/>
            </a:schemeClr>
          </a:solidFill>
        </p:spPr>
        <p:txBody>
          <a:bodyPr wrap="square">
            <a:spAutoFit/>
          </a:bodyPr>
          <a:lstStyle/>
          <a:p>
            <a:pPr algn="ctr"/>
            <a:r>
              <a:rPr lang="fr-FR" sz="1400" b="1" dirty="0"/>
              <a:t>Pour vous accompagner tout au long de ces processus : 01 48 96 71 99 / contact@jdsexperts.com </a:t>
            </a:r>
          </a:p>
        </p:txBody>
      </p:sp>
    </p:spTree>
    <p:extLst>
      <p:ext uri="{BB962C8B-B14F-4D97-AF65-F5344CB8AC3E}">
        <p14:creationId xmlns:p14="http://schemas.microsoft.com/office/powerpoint/2010/main" val="91080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36FA8F98-4C87-49C2-862B-C642460E9D2A}"/>
              </a:ext>
            </a:extLst>
          </p:cNvPr>
          <p:cNvGraphicFramePr>
            <a:graphicFrameLocks noChangeAspect="1"/>
          </p:cNvGraphicFramePr>
          <p:nvPr>
            <p:custDataLst>
              <p:tags r:id="rId1"/>
            </p:custDataLst>
            <p:extLst>
              <p:ext uri="{D42A27DB-BD31-4B8C-83A1-F6EECF244321}">
                <p14:modId xmlns:p14="http://schemas.microsoft.com/office/powerpoint/2010/main" val="776316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2" imgW="384" imgH="384" progId="TCLayout.ActiveDocument.1">
                  <p:embed/>
                </p:oleObj>
              </mc:Choice>
              <mc:Fallback>
                <p:oleObj name="Diapositive think-cell" r:id="rId12" imgW="384" imgH="384" progId="TCLayout.ActiveDocument.1">
                  <p:embed/>
                  <p:pic>
                    <p:nvPicPr>
                      <p:cNvPr id="4" name="Objet 3" hidden="1">
                        <a:extLst>
                          <a:ext uri="{FF2B5EF4-FFF2-40B4-BE49-F238E27FC236}">
                            <a16:creationId xmlns:a16="http://schemas.microsoft.com/office/drawing/2014/main" id="{36FA8F98-4C87-49C2-862B-C642460E9D2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E61C4D4-23EE-42DB-890E-6DCADCDE6A5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400" b="1" dirty="0">
              <a:latin typeface="Calibri Light" panose="020F0302020204030204" pitchFamily="34" charset="0"/>
              <a:ea typeface="+mj-ea"/>
              <a:cs typeface="+mj-cs"/>
              <a:sym typeface="Calibri Light" panose="020F0302020204030204" pitchFamily="34" charset="0"/>
            </a:endParaRPr>
          </a:p>
        </p:txBody>
      </p:sp>
      <p:sp>
        <p:nvSpPr>
          <p:cNvPr id="2" name="Titre 1">
            <a:extLst>
              <a:ext uri="{FF2B5EF4-FFF2-40B4-BE49-F238E27FC236}">
                <a16:creationId xmlns:a16="http://schemas.microsoft.com/office/drawing/2014/main" id="{FCCB67A0-D404-4FDA-BA81-4A53F7F01905}"/>
              </a:ext>
            </a:extLst>
          </p:cNvPr>
          <p:cNvSpPr>
            <a:spLocks noGrp="1"/>
          </p:cNvSpPr>
          <p:nvPr>
            <p:ph type="title"/>
            <p:custDataLst>
              <p:tags r:id="rId3"/>
            </p:custDataLst>
          </p:nvPr>
        </p:nvSpPr>
        <p:spPr>
          <a:xfrm>
            <a:off x="433341" y="622083"/>
            <a:ext cx="9354447" cy="664797"/>
          </a:xfrm>
        </p:spPr>
        <p:txBody>
          <a:bodyPr/>
          <a:lstStyle/>
          <a:p>
            <a:r>
              <a:rPr lang="fr-FR" dirty="0"/>
              <a:t>Mission d’expertise en vue de la consultation annuelle sur la politique sociale</a:t>
            </a:r>
          </a:p>
        </p:txBody>
      </p:sp>
      <p:sp>
        <p:nvSpPr>
          <p:cNvPr id="3" name="Espace réservé du contenu 2">
            <a:extLst>
              <a:ext uri="{FF2B5EF4-FFF2-40B4-BE49-F238E27FC236}">
                <a16:creationId xmlns:a16="http://schemas.microsoft.com/office/drawing/2014/main" id="{665D9D31-4375-487B-935C-FEBCFEE13244}"/>
              </a:ext>
            </a:extLst>
          </p:cNvPr>
          <p:cNvSpPr>
            <a:spLocks noGrp="1"/>
          </p:cNvSpPr>
          <p:nvPr>
            <p:ph idx="1"/>
            <p:custDataLst>
              <p:tags r:id="rId4"/>
            </p:custDataLst>
          </p:nvPr>
        </p:nvSpPr>
        <p:spPr>
          <a:xfrm>
            <a:off x="248575" y="1728018"/>
            <a:ext cx="4896922" cy="4539704"/>
          </a:xfrm>
        </p:spPr>
        <p:txBody>
          <a:bodyPr/>
          <a:lstStyle/>
          <a:p>
            <a:pPr algn="just"/>
            <a:r>
              <a:rPr lang="fr-FR" sz="1200" dirty="0"/>
              <a:t>Nous vous recommandons de demander à l’employeur à quelle date il aura intégralement actualisé les données économiques de la base de données. Quand il aura fait cette actualisation, et vous en aura prévenu, le délai de l’information consultation (1 mois sans recours à l’expert) commencera.</a:t>
            </a:r>
          </a:p>
          <a:p>
            <a:pPr algn="just"/>
            <a:r>
              <a:rPr lang="fr-FR" sz="1200" dirty="0"/>
              <a:t>Si l’employeur ne convoque pas spontanément un CSE rapidement avec ce sujet à l’ordre du jour, il faudra alors déclencher une réunion extraordinaire avec pour ordre du jour « information / consultation sur la politique sociale de l’entreprise et désignation de l’expert ». Lors de cette réunion, il faudra effectuer un premier vote indiquant que vous souhaitez avoir recours à l’expert et un deuxième vote précisant le choix du cabinet. Le délai de votre information consultation sera ainsi étendu à deux mois.</a:t>
            </a:r>
          </a:p>
          <a:p>
            <a:pPr algn="just"/>
            <a:r>
              <a:rPr lang="fr-FR" sz="1200" dirty="0"/>
              <a:t>Nous aurons alors trois jours pour envoyer notre lettre de mission, qu’il faudra donc avoir préparée ensemble en amont de cette réunion. Celle-ci comportera un rappel du cadre légal, nos axes de mission, nos honoraires et notre demande d’informations. Cette demande d’informations peut être potentiellement très vaste, car nous avons le même accès que le Commissaire aux comptes. Nous réaliserons également des entretiens avec votre direction.</a:t>
            </a:r>
          </a:p>
          <a:p>
            <a:pPr algn="just"/>
            <a:r>
              <a:rPr lang="fr-FR" sz="1200" dirty="0"/>
              <a:t>Notre rapport devra être finalisé dans les 15 jours avant la fin du délai légal. Nous le présenterons dans sa totalité en réunion préparatoire devant l’ensemble des élus. Nous présenterons la synthèse en réunion plénière. À la fin du délai légal, l’employeur recueillera votre avis sur la politique sociale de l’entreprise. Si vous le souhaitez, nous vous aurons aidé à le rédiger. Cet avis peut ensuite être diffusé aux salariés, ainsi que la synthèse de notre rapport que vous pourrez annexer au PV du CSE de restitution du rapport.</a:t>
            </a:r>
          </a:p>
        </p:txBody>
      </p:sp>
      <p:sp>
        <p:nvSpPr>
          <p:cNvPr id="9" name="Rectangle : coins arrondis 8">
            <a:extLst>
              <a:ext uri="{FF2B5EF4-FFF2-40B4-BE49-F238E27FC236}">
                <a16:creationId xmlns:a16="http://schemas.microsoft.com/office/drawing/2014/main" id="{B2321D7C-66A3-4008-9221-C19A92D1B68D}"/>
              </a:ext>
            </a:extLst>
          </p:cNvPr>
          <p:cNvSpPr/>
          <p:nvPr>
            <p:custDataLst>
              <p:tags r:id="rId5"/>
            </p:custDataLst>
          </p:nvPr>
        </p:nvSpPr>
        <p:spPr>
          <a:xfrm>
            <a:off x="5252029" y="1603869"/>
            <a:ext cx="4507231" cy="4663853"/>
          </a:xfrm>
          <a:prstGeom prst="roundRect">
            <a:avLst/>
          </a:prstGeom>
          <a:noFill/>
          <a:ln w="57150">
            <a:solidFill>
              <a:srgbClr val="009FE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dirty="0">
                <a:solidFill>
                  <a:schemeClr val="accent1"/>
                </a:solidFill>
              </a:rPr>
              <a:t>	</a:t>
            </a:r>
            <a:r>
              <a:rPr lang="fr-FR" sz="1100" b="1" dirty="0">
                <a:solidFill>
                  <a:srgbClr val="009FE3"/>
                </a:solidFill>
              </a:rPr>
              <a:t>Articles L.2312-17 et suivants et L.2315-78 et 	suivants  du code du travail.</a:t>
            </a:r>
          </a:p>
          <a:p>
            <a:pPr algn="just"/>
            <a:endParaRPr lang="fr-FR" sz="1100" b="1" dirty="0">
              <a:solidFill>
                <a:srgbClr val="009FE3"/>
              </a:solidFill>
            </a:endParaRPr>
          </a:p>
          <a:p>
            <a:pPr algn="just"/>
            <a:r>
              <a:rPr lang="fr-FR" sz="1100" dirty="0">
                <a:solidFill>
                  <a:schemeClr val="accent1"/>
                </a:solidFill>
              </a:rPr>
              <a:t>Le comité social et économique a le droit  chaque année à une expertise sur la politique sociale de l’entreprise, sauf si un accord collectif prévoit une moindre récurrence. </a:t>
            </a:r>
            <a:r>
              <a:rPr lang="fr-FR" sz="1100" b="1" dirty="0">
                <a:solidFill>
                  <a:srgbClr val="009FE3"/>
                </a:solidFill>
              </a:rPr>
              <a:t>Celle-ci est financée intégralement par l’employeur.</a:t>
            </a:r>
          </a:p>
          <a:p>
            <a:pPr algn="just"/>
            <a:r>
              <a:rPr lang="fr-FR" sz="1100" dirty="0">
                <a:solidFill>
                  <a:schemeClr val="accent1"/>
                </a:solidFill>
              </a:rPr>
              <a:t>Dans le cadre de cette mission, l’expert pourra analyser de nombreux sujets : l’évolution de l’emploi et des rémunérations, les qualifications, le programme pluriannuel de formation, les actions de formation envisagées par l’employeur (plan de développement des compétences, contrats de professionnalisation, CPF, etc.), l’apprentissage, les conditions d’accueil en stage, les conditions de travail, les congés et l’aménagement du temps de travail, la durée du travail, l’égalité professionnelle entre les femmes et les hommes, les modalités d’exercice du droit d’expression des salariés (dans les entreprises non couvertes par un accord sur l’égalité professionnelle et la qualité de vie au travail contenant des dispositions sur ce droit), le bilan social dans les entreprises et établissements d’au moins 300 salariés, la mise en œuvre des entretiens professionnels et de l’état des lieux récapitulatifs, le rapport annuel santé – sécurité et le programme annuel de prévention en matière de santé et de sécurité</a:t>
            </a:r>
          </a:p>
          <a:p>
            <a:pPr algn="just"/>
            <a:r>
              <a:rPr lang="fr-FR" sz="1100" b="1" dirty="0">
                <a:solidFill>
                  <a:srgbClr val="009FE3"/>
                </a:solidFill>
              </a:rPr>
              <a:t>Pour les aspects concernant les conditions de travail, JDS Experts travaille avec cabinet d’expert SSCT </a:t>
            </a:r>
            <a:r>
              <a:rPr lang="fr-FR" sz="1100" b="1" dirty="0" err="1">
                <a:solidFill>
                  <a:srgbClr val="009FE3"/>
                </a:solidFill>
              </a:rPr>
              <a:t>Altéo</a:t>
            </a:r>
            <a:r>
              <a:rPr lang="fr-FR" sz="1100" b="1" dirty="0">
                <a:solidFill>
                  <a:srgbClr val="009FE3"/>
                </a:solidFill>
              </a:rPr>
              <a:t>, membre des JDS.</a:t>
            </a:r>
          </a:p>
          <a:p>
            <a:pPr algn="just"/>
            <a:endParaRPr lang="fr-FR" sz="1100" b="1" dirty="0">
              <a:solidFill>
                <a:srgbClr val="009FE3"/>
              </a:solidFill>
            </a:endParaRPr>
          </a:p>
        </p:txBody>
      </p:sp>
      <p:pic>
        <p:nvPicPr>
          <p:cNvPr id="10" name="Picture 12" descr="https://jdsexperts.adapps.fr/addc/php/visuminiature.php?iddc=f54d1d9f7a57ba5663b3be158fde8ab7&amp;idfils=10&amp;page=1">
            <a:extLst>
              <a:ext uri="{FF2B5EF4-FFF2-40B4-BE49-F238E27FC236}">
                <a16:creationId xmlns:a16="http://schemas.microsoft.com/office/drawing/2014/main" id="{CF2087A6-4F15-45BC-99E8-1B194A12458D}"/>
              </a:ext>
            </a:extLst>
          </p:cNvPr>
          <p:cNvPicPr>
            <a:picLocks noChangeAspect="1" noChangeArrowheads="1"/>
          </p:cNvPicPr>
          <p:nvPr>
            <p:custDataLst>
              <p:tags r:id="rId6"/>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689729" y="1603869"/>
            <a:ext cx="691363" cy="6913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809E7C1-0517-4E7A-BFEE-DCB8DD9BA3DF}"/>
              </a:ext>
            </a:extLst>
          </p:cNvPr>
          <p:cNvSpPr/>
          <p:nvPr>
            <p:custDataLst>
              <p:tags r:id="rId7"/>
            </p:custDataLst>
          </p:nvPr>
        </p:nvSpPr>
        <p:spPr>
          <a:xfrm>
            <a:off x="355107" y="1081687"/>
            <a:ext cx="9117552" cy="646331"/>
          </a:xfrm>
          <a:prstGeom prst="rect">
            <a:avLst/>
          </a:prstGeom>
        </p:spPr>
        <p:txBody>
          <a:bodyPr wrap="square">
            <a:spAutoFit/>
          </a:bodyPr>
          <a:lstStyle/>
          <a:p>
            <a:pPr algn="just"/>
            <a:r>
              <a:rPr lang="fr-FR" sz="1200" dirty="0">
                <a:solidFill>
                  <a:schemeClr val="accent1"/>
                </a:solidFill>
              </a:rPr>
              <a:t>Le CSE est consulté chaque année sur la politique sociale de l’entreprise. La base de données économiques, sociales et environnementales rassemble notamment l’ensemble des informations nécessaires à cette consultation que l’employeur met à disposition du CSE conformément aux dispositions de l’article L. 2312-18 du Code du travail.</a:t>
            </a:r>
          </a:p>
        </p:txBody>
      </p:sp>
      <p:sp>
        <p:nvSpPr>
          <p:cNvPr id="12" name="Rectangle : coins arrondis 11">
            <a:extLst>
              <a:ext uri="{FF2B5EF4-FFF2-40B4-BE49-F238E27FC236}">
                <a16:creationId xmlns:a16="http://schemas.microsoft.com/office/drawing/2014/main" id="{19678F0B-D118-4469-AF66-DED71C7242A9}"/>
              </a:ext>
            </a:extLst>
          </p:cNvPr>
          <p:cNvSpPr/>
          <p:nvPr>
            <p:custDataLst>
              <p:tags r:id="rId8"/>
            </p:custDataLst>
          </p:nvPr>
        </p:nvSpPr>
        <p:spPr>
          <a:xfrm>
            <a:off x="1083076" y="6383045"/>
            <a:ext cx="8722813" cy="429117"/>
          </a:xfrm>
          <a:prstGeom prst="roundRect">
            <a:avLst/>
          </a:prstGeom>
          <a:solidFill>
            <a:schemeClr val="bg1"/>
          </a:solidFill>
          <a:ln w="5715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accent1"/>
                </a:solidFill>
              </a:rPr>
              <a:t>Sauf accord collectif contraire, le CSE d’établissement n’est consulté sur la politique sociale que s’il existe des mesures d’adaptation spécifiques à l’établissement (et la consultation peut ne pas être concomitante à celle du CSE Central).</a:t>
            </a:r>
          </a:p>
        </p:txBody>
      </p:sp>
      <p:pic>
        <p:nvPicPr>
          <p:cNvPr id="13" name="Image 12">
            <a:extLst>
              <a:ext uri="{FF2B5EF4-FFF2-40B4-BE49-F238E27FC236}">
                <a16:creationId xmlns:a16="http://schemas.microsoft.com/office/drawing/2014/main" id="{13830C68-BF70-4EC7-875C-754A8E8B7BB5}"/>
              </a:ext>
            </a:extLst>
          </p:cNvPr>
          <p:cNvPicPr>
            <a:picLocks noChangeAspect="1" noChangeArrowheads="1"/>
          </p:cNvPicPr>
          <p:nvPr>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433341" y="6235899"/>
            <a:ext cx="5873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24910BFB-1F9A-43CC-B4BC-AE28A1C20698}"/>
              </a:ext>
            </a:extLst>
          </p:cNvPr>
          <p:cNvSpPr/>
          <p:nvPr>
            <p:custDataLst>
              <p:tags r:id="rId10"/>
            </p:custDataLst>
          </p:nvPr>
        </p:nvSpPr>
        <p:spPr>
          <a:xfrm>
            <a:off x="1926455" y="219005"/>
            <a:ext cx="7570878" cy="307777"/>
          </a:xfrm>
          <a:prstGeom prst="rect">
            <a:avLst/>
          </a:prstGeom>
          <a:solidFill>
            <a:schemeClr val="bg2">
              <a:lumMod val="95000"/>
            </a:schemeClr>
          </a:solidFill>
        </p:spPr>
        <p:txBody>
          <a:bodyPr wrap="square">
            <a:spAutoFit/>
          </a:bodyPr>
          <a:lstStyle/>
          <a:p>
            <a:pPr algn="ctr"/>
            <a:r>
              <a:rPr lang="fr-FR" sz="1400" b="1" dirty="0"/>
              <a:t>Pour vous accompagner tout au long de ces processus : 01 48 96 71 99 / contact@jdsexperts.com </a:t>
            </a:r>
          </a:p>
        </p:txBody>
      </p:sp>
    </p:spTree>
    <p:extLst>
      <p:ext uri="{BB962C8B-B14F-4D97-AF65-F5344CB8AC3E}">
        <p14:creationId xmlns:p14="http://schemas.microsoft.com/office/powerpoint/2010/main" val="186373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5BFCA0-A05B-4C09-81DA-DAE8081FFF4B}"/>
              </a:ext>
            </a:extLst>
          </p:cNvPr>
          <p:cNvSpPr>
            <a:spLocks noGrp="1"/>
          </p:cNvSpPr>
          <p:nvPr>
            <p:ph type="title"/>
            <p:custDataLst>
              <p:tags r:id="rId1"/>
            </p:custDataLst>
          </p:nvPr>
        </p:nvSpPr>
        <p:spPr>
          <a:xfrm>
            <a:off x="433343" y="804367"/>
            <a:ext cx="9063990" cy="332399"/>
          </a:xfrm>
        </p:spPr>
        <p:txBody>
          <a:bodyPr/>
          <a:lstStyle/>
          <a:p>
            <a:r>
              <a:rPr lang="fr-FR" dirty="0"/>
              <a:t>Mission d’assistance du CSE sur le rapport relatif à l'accord de participation</a:t>
            </a:r>
          </a:p>
        </p:txBody>
      </p:sp>
      <p:sp>
        <p:nvSpPr>
          <p:cNvPr id="4" name="Espace réservé du pied de page 3">
            <a:extLst>
              <a:ext uri="{FF2B5EF4-FFF2-40B4-BE49-F238E27FC236}">
                <a16:creationId xmlns:a16="http://schemas.microsoft.com/office/drawing/2014/main" id="{984D525E-6D4D-4E98-8CC1-D18DFE402E82}"/>
              </a:ext>
            </a:extLst>
          </p:cNvPr>
          <p:cNvSpPr>
            <a:spLocks noGrp="1"/>
          </p:cNvSpPr>
          <p:nvPr>
            <p:ph type="ftr" sz="quarter" idx="11"/>
            <p:custDataLst>
              <p:tags r:id="rId2"/>
            </p:custDataLst>
          </p:nvPr>
        </p:nvSpPr>
        <p:spPr>
          <a:xfrm>
            <a:off x="9148763" y="319282"/>
            <a:ext cx="65" cy="161583"/>
          </a:xfrm>
        </p:spPr>
        <p:txBody>
          <a:bodyPr/>
          <a:lstStyle/>
          <a:p>
            <a:endParaRPr lang="fr-FR" dirty="0"/>
          </a:p>
        </p:txBody>
      </p:sp>
      <p:sp>
        <p:nvSpPr>
          <p:cNvPr id="6" name="Espace réservé du contenu 2">
            <a:extLst>
              <a:ext uri="{FF2B5EF4-FFF2-40B4-BE49-F238E27FC236}">
                <a16:creationId xmlns:a16="http://schemas.microsoft.com/office/drawing/2014/main" id="{28732701-908B-4B09-84DA-EC3098720A5F}"/>
              </a:ext>
            </a:extLst>
          </p:cNvPr>
          <p:cNvSpPr txBox="1">
            <a:spLocks/>
          </p:cNvSpPr>
          <p:nvPr>
            <p:custDataLst>
              <p:tags r:id="rId3"/>
            </p:custDataLst>
          </p:nvPr>
        </p:nvSpPr>
        <p:spPr>
          <a:xfrm>
            <a:off x="433343" y="1271728"/>
            <a:ext cx="4304990" cy="5102422"/>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1000"/>
              </a:spcBef>
              <a:buClr>
                <a:schemeClr val="accent1"/>
              </a:buClr>
              <a:buFont typeface="Wingdings" panose="05000000000000000000" pitchFamily="2" charset="2"/>
              <a:buChar char="§"/>
              <a:defRPr sz="1300" kern="1200">
                <a:solidFill>
                  <a:schemeClr val="accent1"/>
                </a:solidFill>
                <a:latin typeface="+mn-lt"/>
                <a:ea typeface="+mn-ea"/>
                <a:cs typeface="+mn-cs"/>
              </a:defRPr>
            </a:lvl1pPr>
            <a:lvl2pPr marL="523875" indent="-161925"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5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Wingdings" panose="05000000000000000000" pitchFamily="2" charset="2"/>
              <a:buNone/>
            </a:pPr>
            <a:r>
              <a:rPr lang="fr-FR" sz="1400" dirty="0"/>
              <a:t>Le système de participation des salariés aux résultats de l’entreprise est obligatoire dans toutes les entreprises de 50 salariés et plus. Chaque année, le CSE peut se faire assister d’un expert pour examiner le rapport sur la participation remis au CSE par l’employeur dans les six mois suivants la clôture des comptes. </a:t>
            </a:r>
          </a:p>
          <a:p>
            <a:pPr marL="0" indent="0">
              <a:buFont typeface="Wingdings" panose="05000000000000000000" pitchFamily="2" charset="2"/>
              <a:buNone/>
            </a:pPr>
            <a:r>
              <a:rPr lang="fr-FR" sz="1400" dirty="0"/>
              <a:t>Sur la base de cette analyse, l’expert : </a:t>
            </a:r>
          </a:p>
          <a:p>
            <a:pPr algn="just">
              <a:spcBef>
                <a:spcPts val="0"/>
              </a:spcBef>
            </a:pPr>
            <a:r>
              <a:rPr lang="fr-FR" sz="1400" dirty="0"/>
              <a:t>étudie le mode de calcul de la réserve spéciale de participation, ainsi que la gestion et l’utilisation de ces fonds ; </a:t>
            </a:r>
          </a:p>
          <a:p>
            <a:pPr algn="just">
              <a:spcBef>
                <a:spcPts val="0"/>
              </a:spcBef>
            </a:pPr>
            <a:r>
              <a:rPr lang="fr-FR" sz="1400" dirty="0"/>
              <a:t>apprécie les résultats et les éléments favorables ou non pour les salariés ; et vérifie au besoin les calculs et l’application des accords. </a:t>
            </a:r>
          </a:p>
          <a:p>
            <a:pPr marL="0" indent="0" algn="just">
              <a:buNone/>
            </a:pPr>
            <a:r>
              <a:rPr lang="fr-FR" sz="1400" b="1" dirty="0">
                <a:sym typeface="Wingdings" panose="05000000000000000000" pitchFamily="2" charset="2"/>
              </a:rPr>
              <a:t>L’objectif est double </a:t>
            </a:r>
            <a:r>
              <a:rPr lang="fr-FR" sz="1400" dirty="0">
                <a:sym typeface="Wingdings" panose="05000000000000000000" pitchFamily="2" charset="2"/>
              </a:rPr>
              <a:t>: comprendre quels sont les mécanismes qui font qu’une année, la réserve de participation est importante et la suivante elle est considérablement réduite, sans corrélation avec le niveau de performance de l’entreprise.</a:t>
            </a:r>
            <a:r>
              <a:rPr lang="fr-FR" sz="1400" dirty="0"/>
              <a:t> Et </a:t>
            </a:r>
            <a:r>
              <a:rPr lang="fr-FR" sz="1400" dirty="0">
                <a:sym typeface="Wingdings" panose="05000000000000000000" pitchFamily="2" charset="2"/>
              </a:rPr>
              <a:t>vérifier si l’application de la formule légale de participation est pertinente ou si une négociation en vue d’un accord sur une formule dérogatoire permettrait de mieux prendre en compte les spécificités de l’entreprise dans son groupe.</a:t>
            </a:r>
          </a:p>
          <a:p>
            <a:endParaRPr lang="fr-FR" sz="1400" dirty="0"/>
          </a:p>
          <a:p>
            <a:pPr marL="361950" lvl="1" indent="0">
              <a:buFont typeface="Arial" panose="020B0604020202020204" pitchFamily="34" charset="0"/>
              <a:buNone/>
            </a:pPr>
            <a:endParaRPr lang="fr-FR" sz="1400" dirty="0"/>
          </a:p>
        </p:txBody>
      </p:sp>
      <p:sp>
        <p:nvSpPr>
          <p:cNvPr id="7" name="Rectangle : coins arrondis 6">
            <a:extLst>
              <a:ext uri="{FF2B5EF4-FFF2-40B4-BE49-F238E27FC236}">
                <a16:creationId xmlns:a16="http://schemas.microsoft.com/office/drawing/2014/main" id="{93C135E6-2D29-44B7-8758-FB84248BC4A7}"/>
              </a:ext>
            </a:extLst>
          </p:cNvPr>
          <p:cNvSpPr/>
          <p:nvPr>
            <p:custDataLst>
              <p:tags r:id="rId4"/>
            </p:custDataLst>
          </p:nvPr>
        </p:nvSpPr>
        <p:spPr>
          <a:xfrm>
            <a:off x="4882660" y="1180333"/>
            <a:ext cx="4781845" cy="3575447"/>
          </a:xfrm>
          <a:prstGeom prst="roundRect">
            <a:avLst/>
          </a:prstGeom>
          <a:ln>
            <a:solidFill>
              <a:schemeClr val="tx1"/>
            </a:solidFill>
            <a:prstDash val="dash"/>
          </a:ln>
        </p:spPr>
        <p:txBody>
          <a:bodyPr wrap="square">
            <a:spAutoFit/>
          </a:bodyPr>
          <a:lstStyle/>
          <a:p>
            <a:r>
              <a:rPr lang="fr-FR" sz="1200" b="1" dirty="0"/>
              <a:t>	Article D3323-13 du Code du Travail </a:t>
            </a:r>
          </a:p>
          <a:p>
            <a:pPr algn="just"/>
            <a:r>
              <a:rPr lang="fr-FR" sz="1200" dirty="0">
                <a:solidFill>
                  <a:schemeClr val="tx2">
                    <a:lumMod val="65000"/>
                    <a:lumOff val="35000"/>
                  </a:schemeClr>
                </a:solidFill>
              </a:rPr>
              <a:t>	L'employeur présente, dans les six mois qui suivent la clôture de chaque exercice, un rapport au comité social et économique ou à la commission spécialisée éventuellement créée par ce comité. Ce rapport comporte notamment :</a:t>
            </a:r>
          </a:p>
          <a:p>
            <a:pPr algn="just"/>
            <a:r>
              <a:rPr lang="fr-FR" sz="1200" dirty="0">
                <a:solidFill>
                  <a:schemeClr val="tx2">
                    <a:lumMod val="65000"/>
                    <a:lumOff val="35000"/>
                  </a:schemeClr>
                </a:solidFill>
              </a:rPr>
              <a:t>1° Les éléments servant de base au calcul du montant de la réserve spéciale de participation des salariés pour l'exercice écoulé ;</a:t>
            </a:r>
          </a:p>
          <a:p>
            <a:pPr algn="just"/>
            <a:r>
              <a:rPr lang="fr-FR" sz="1200" dirty="0">
                <a:solidFill>
                  <a:schemeClr val="tx2">
                    <a:lumMod val="65000"/>
                    <a:lumOff val="35000"/>
                  </a:schemeClr>
                </a:solidFill>
              </a:rPr>
              <a:t>2° Des indications précises sur la gestion et l'utilisation des sommes affectées à cette réserve.</a:t>
            </a:r>
          </a:p>
          <a:p>
            <a:pPr algn="just"/>
            <a:endParaRPr lang="fr-FR" sz="1200" b="1" dirty="0"/>
          </a:p>
          <a:p>
            <a:pPr algn="just"/>
            <a:r>
              <a:rPr lang="fr-FR" sz="1200" b="1" dirty="0"/>
              <a:t>Article D3323-14 du Code du Travail</a:t>
            </a:r>
          </a:p>
          <a:p>
            <a:pPr algn="just"/>
            <a:r>
              <a:rPr lang="fr-FR" sz="1200" dirty="0">
                <a:solidFill>
                  <a:schemeClr val="tx2">
                    <a:lumMod val="65000"/>
                    <a:lumOff val="35000"/>
                  </a:schemeClr>
                </a:solidFill>
              </a:rPr>
              <a:t>Lorsque le comité social et économique est appelé à siéger pour examiner le rapport relatif à l'accord de participation, les questions ainsi examinées font l'objet de réunions distinctes ou d'une mention spéciale à son ordre du jour.</a:t>
            </a:r>
          </a:p>
          <a:p>
            <a:pPr algn="just"/>
            <a:r>
              <a:rPr lang="fr-FR" sz="1200" dirty="0">
                <a:solidFill>
                  <a:schemeClr val="tx2">
                    <a:lumMod val="65000"/>
                    <a:lumOff val="35000"/>
                  </a:schemeClr>
                </a:solidFill>
              </a:rPr>
              <a:t>Le comité peut se faire assister par l'expert-comptable prévu à l'article L. 2325-35.</a:t>
            </a:r>
          </a:p>
        </p:txBody>
      </p:sp>
      <p:pic>
        <p:nvPicPr>
          <p:cNvPr id="8" name="Picture 12" descr="https://jdsexperts.adapps.fr/addc/php/visuminiature.php?iddc=f54d1d9f7a57ba5663b3be158fde8ab7&amp;idfils=10&amp;page=1">
            <a:extLst>
              <a:ext uri="{FF2B5EF4-FFF2-40B4-BE49-F238E27FC236}">
                <a16:creationId xmlns:a16="http://schemas.microsoft.com/office/drawing/2014/main" id="{8BDCD60D-69FC-442A-A9C0-76B1EA389A02}"/>
              </a:ext>
            </a:extLst>
          </p:cNvPr>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288964" y="1271728"/>
            <a:ext cx="564505" cy="5645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 coins arrondis 8">
            <a:extLst>
              <a:ext uri="{FF2B5EF4-FFF2-40B4-BE49-F238E27FC236}">
                <a16:creationId xmlns:a16="http://schemas.microsoft.com/office/drawing/2014/main" id="{D98996DA-9418-4400-BEC8-06A0882AFEE6}"/>
              </a:ext>
            </a:extLst>
          </p:cNvPr>
          <p:cNvSpPr/>
          <p:nvPr>
            <p:custDataLst>
              <p:tags r:id="rId6"/>
            </p:custDataLst>
          </p:nvPr>
        </p:nvSpPr>
        <p:spPr>
          <a:xfrm>
            <a:off x="4882660" y="4799345"/>
            <a:ext cx="4781845" cy="201371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dirty="0">
                <a:solidFill>
                  <a:schemeClr val="tx2">
                    <a:lumMod val="65000"/>
                    <a:lumOff val="35000"/>
                  </a:schemeClr>
                </a:solidFill>
              </a:rPr>
              <a:t>Rendue obligatoire dans les entreprises d’au moins 50 salariés, la réserve spéciale de participation est un dispositif ayant pour support de calcul, une formule légale :</a:t>
            </a:r>
          </a:p>
          <a:p>
            <a:pPr algn="ctr"/>
            <a:r>
              <a:rPr lang="en-US" sz="1400" b="1" dirty="0">
                <a:solidFill>
                  <a:schemeClr val="tx2">
                    <a:lumMod val="65000"/>
                    <a:lumOff val="35000"/>
                  </a:schemeClr>
                </a:solidFill>
              </a:rPr>
              <a:t>½ (B – 5 % C) X S/VA</a:t>
            </a:r>
          </a:p>
          <a:p>
            <a:pPr algn="just"/>
            <a:r>
              <a:rPr lang="fr-FR" sz="1200" dirty="0">
                <a:solidFill>
                  <a:schemeClr val="tx2">
                    <a:lumMod val="65000"/>
                    <a:lumOff val="35000"/>
                  </a:schemeClr>
                </a:solidFill>
              </a:rPr>
              <a:t>Cette formule attribue aux salariés une quote-part de la moitié du bénéfice fiscal après impôts, une fois les capitaux propres rémunérés, et cela au prorata du poids des salaires dans la valeur ajoutée.</a:t>
            </a:r>
          </a:p>
          <a:p>
            <a:pPr algn="just"/>
            <a:r>
              <a:rPr lang="fr-FR" sz="1200" dirty="0">
                <a:solidFill>
                  <a:schemeClr val="tx2">
                    <a:lumMod val="65000"/>
                    <a:lumOff val="35000"/>
                  </a:schemeClr>
                </a:solidFill>
              </a:rPr>
              <a:t>Cependant, la loi offre aussi la possibilité, pour les partenaires sociaux, de négocier une formule dérogatoire, assise sur d’autres indicateurs financiers </a:t>
            </a:r>
            <a:r>
              <a:rPr lang="fr-FR" sz="1200" i="1" dirty="0">
                <a:solidFill>
                  <a:schemeClr val="tx2">
                    <a:lumMod val="65000"/>
                    <a:lumOff val="35000"/>
                  </a:schemeClr>
                </a:solidFill>
              </a:rPr>
              <a:t>(C. trav., art. L. 3324-2)</a:t>
            </a:r>
            <a:r>
              <a:rPr lang="fr-FR" sz="1200" dirty="0">
                <a:solidFill>
                  <a:schemeClr val="tx2">
                    <a:lumMod val="65000"/>
                    <a:lumOff val="35000"/>
                  </a:schemeClr>
                </a:solidFill>
              </a:rPr>
              <a:t>.</a:t>
            </a:r>
          </a:p>
        </p:txBody>
      </p:sp>
      <p:sp>
        <p:nvSpPr>
          <p:cNvPr id="10" name="Rectangle : coins arrondis 9">
            <a:extLst>
              <a:ext uri="{FF2B5EF4-FFF2-40B4-BE49-F238E27FC236}">
                <a16:creationId xmlns:a16="http://schemas.microsoft.com/office/drawing/2014/main" id="{E78C383B-DA6C-48B2-8B51-74E958862632}"/>
              </a:ext>
            </a:extLst>
          </p:cNvPr>
          <p:cNvSpPr/>
          <p:nvPr>
            <p:custDataLst>
              <p:tags r:id="rId7"/>
            </p:custDataLst>
          </p:nvPr>
        </p:nvSpPr>
        <p:spPr>
          <a:xfrm>
            <a:off x="789390" y="5838092"/>
            <a:ext cx="3948943" cy="831201"/>
          </a:xfrm>
          <a:prstGeom prst="roundRect">
            <a:avLst/>
          </a:prstGeom>
          <a:solidFill>
            <a:schemeClr val="bg1"/>
          </a:solidFill>
          <a:ln w="5715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chemeClr val="tx2">
                    <a:lumMod val="65000"/>
                    <a:lumOff val="35000"/>
                  </a:schemeClr>
                </a:solidFill>
              </a:rPr>
              <a:t>La cour de Cassation vient de trancher le débat sur le financement de cette mission en précisant qu’elle est à la charge de l’employeur. </a:t>
            </a:r>
          </a:p>
        </p:txBody>
      </p:sp>
      <p:pic>
        <p:nvPicPr>
          <p:cNvPr id="11" name="Image 10">
            <a:extLst>
              <a:ext uri="{FF2B5EF4-FFF2-40B4-BE49-F238E27FC236}">
                <a16:creationId xmlns:a16="http://schemas.microsoft.com/office/drawing/2014/main" id="{35866B4B-21CE-47CF-9DD7-64EF53141155}"/>
              </a:ext>
            </a:extLst>
          </p:cNvPr>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186823" y="5991165"/>
            <a:ext cx="582546" cy="5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CFED3D4D-FD21-49A1-8EF4-BB95DB7EC24A}"/>
              </a:ext>
            </a:extLst>
          </p:cNvPr>
          <p:cNvSpPr/>
          <p:nvPr>
            <p:custDataLst>
              <p:tags r:id="rId9"/>
            </p:custDataLst>
          </p:nvPr>
        </p:nvSpPr>
        <p:spPr>
          <a:xfrm>
            <a:off x="1926455" y="272186"/>
            <a:ext cx="7570878" cy="307777"/>
          </a:xfrm>
          <a:prstGeom prst="rect">
            <a:avLst/>
          </a:prstGeom>
          <a:solidFill>
            <a:schemeClr val="bg2">
              <a:lumMod val="95000"/>
            </a:schemeClr>
          </a:solidFill>
        </p:spPr>
        <p:txBody>
          <a:bodyPr wrap="square">
            <a:spAutoFit/>
          </a:bodyPr>
          <a:lstStyle/>
          <a:p>
            <a:pPr algn="ctr"/>
            <a:r>
              <a:rPr lang="fr-FR" sz="1400" b="1" dirty="0"/>
              <a:t>Pour vous accompagner tout au long de ces processus : 01 48 96 71 99 / contact@jdsexperts.com </a:t>
            </a:r>
          </a:p>
        </p:txBody>
      </p:sp>
    </p:spTree>
    <p:extLst>
      <p:ext uri="{BB962C8B-B14F-4D97-AF65-F5344CB8AC3E}">
        <p14:creationId xmlns:p14="http://schemas.microsoft.com/office/powerpoint/2010/main" val="9295253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NUM" val="7"/>
</p:tagLst>
</file>

<file path=ppt/tags/tag101.xml><?xml version="1.0" encoding="utf-8"?>
<p:tagLst xmlns:a="http://schemas.openxmlformats.org/drawingml/2006/main" xmlns:r="http://schemas.openxmlformats.org/officeDocument/2006/relationships" xmlns:p="http://schemas.openxmlformats.org/presentationml/2006/main">
  <p:tag name="NUM" val="8"/>
</p:tagLst>
</file>

<file path=ppt/tags/tag102.xml><?xml version="1.0" encoding="utf-8"?>
<p:tagLst xmlns:a="http://schemas.openxmlformats.org/drawingml/2006/main" xmlns:r="http://schemas.openxmlformats.org/officeDocument/2006/relationships" xmlns:p="http://schemas.openxmlformats.org/presentationml/2006/main">
  <p:tag name="NUM" val="9"/>
</p:tagLst>
</file>

<file path=ppt/tags/tag103.xml><?xml version="1.0" encoding="utf-8"?>
<p:tagLst xmlns:a="http://schemas.openxmlformats.org/drawingml/2006/main" xmlns:r="http://schemas.openxmlformats.org/officeDocument/2006/relationships" xmlns:p="http://schemas.openxmlformats.org/presentationml/2006/main">
  <p:tag name="NUM" val="10"/>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IC2n7GXHyTjhixyyhxJrw"/>
</p:tagLst>
</file>

<file path=ppt/tags/tag110.xml><?xml version="1.0" encoding="utf-8"?>
<p:tagLst xmlns:a="http://schemas.openxmlformats.org/drawingml/2006/main" xmlns:r="http://schemas.openxmlformats.org/officeDocument/2006/relationships" xmlns:p="http://schemas.openxmlformats.org/presentationml/2006/main">
  <p:tag name="NUM" val="7"/>
</p:tagLst>
</file>

<file path=ppt/tags/tag111.xml><?xml version="1.0" encoding="utf-8"?>
<p:tagLst xmlns:a="http://schemas.openxmlformats.org/drawingml/2006/main" xmlns:r="http://schemas.openxmlformats.org/officeDocument/2006/relationships" xmlns:p="http://schemas.openxmlformats.org/presentationml/2006/main">
  <p:tag name="NUM" val="8"/>
</p:tagLst>
</file>

<file path=ppt/tags/tag112.xml><?xml version="1.0" encoding="utf-8"?>
<p:tagLst xmlns:a="http://schemas.openxmlformats.org/drawingml/2006/main" xmlns:r="http://schemas.openxmlformats.org/officeDocument/2006/relationships" xmlns:p="http://schemas.openxmlformats.org/presentationml/2006/main">
  <p:tag name="NUM" val="9"/>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NUM" val="7"/>
</p:tagLst>
</file>

<file path=ppt/tags/tag121.xml><?xml version="1.0" encoding="utf-8"?>
<p:tagLst xmlns:a="http://schemas.openxmlformats.org/drawingml/2006/main" xmlns:r="http://schemas.openxmlformats.org/officeDocument/2006/relationships" xmlns:p="http://schemas.openxmlformats.org/presentationml/2006/main">
  <p:tag name="NUM" val="8"/>
</p:tagLst>
</file>

<file path=ppt/tags/tag122.xml><?xml version="1.0" encoding="utf-8"?>
<p:tagLst xmlns:a="http://schemas.openxmlformats.org/drawingml/2006/main" xmlns:r="http://schemas.openxmlformats.org/officeDocument/2006/relationships" xmlns:p="http://schemas.openxmlformats.org/presentationml/2006/main">
  <p:tag name="NUM" val="9"/>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6"/>
</p:tagLst>
</file>

<file path=ppt/tags/tag129.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NUM" val="8"/>
</p:tagLst>
</file>

<file path=ppt/tags/tag131.xml><?xml version="1.0" encoding="utf-8"?>
<p:tagLst xmlns:a="http://schemas.openxmlformats.org/drawingml/2006/main" xmlns:r="http://schemas.openxmlformats.org/officeDocument/2006/relationships" xmlns:p="http://schemas.openxmlformats.org/presentationml/2006/main">
  <p:tag name="NUM" val="9"/>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6"/>
</p:tagLst>
</file>

<file path=ppt/tags/tag138.xml><?xml version="1.0" encoding="utf-8"?>
<p:tagLst xmlns:a="http://schemas.openxmlformats.org/drawingml/2006/main" xmlns:r="http://schemas.openxmlformats.org/officeDocument/2006/relationships" xmlns:p="http://schemas.openxmlformats.org/presentationml/2006/main">
  <p:tag name="NUM" val="7"/>
</p:tagLst>
</file>

<file path=ppt/tags/tag139.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NUM" val="9"/>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6"/>
</p:tagLst>
</file>

<file path=ppt/tags/tag147.xml><?xml version="1.0" encoding="utf-8"?>
<p:tagLst xmlns:a="http://schemas.openxmlformats.org/drawingml/2006/main" xmlns:r="http://schemas.openxmlformats.org/officeDocument/2006/relationships" xmlns:p="http://schemas.openxmlformats.org/presentationml/2006/main">
  <p:tag name="NUM" val="7"/>
</p:tagLst>
</file>

<file path=ppt/tags/tag148.xml><?xml version="1.0" encoding="utf-8"?>
<p:tagLst xmlns:a="http://schemas.openxmlformats.org/drawingml/2006/main" xmlns:r="http://schemas.openxmlformats.org/officeDocument/2006/relationships" xmlns:p="http://schemas.openxmlformats.org/presentationml/2006/main">
  <p:tag name="NUM" val="8"/>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6"/>
</p:tagLst>
</file>

<file path=ppt/tags/tag155.xml><?xml version="1.0" encoding="utf-8"?>
<p:tagLst xmlns:a="http://schemas.openxmlformats.org/drawingml/2006/main" xmlns:r="http://schemas.openxmlformats.org/officeDocument/2006/relationships" xmlns:p="http://schemas.openxmlformats.org/presentationml/2006/main">
  <p:tag name="NUM" val="7"/>
</p:tagLst>
</file>

<file path=ppt/tags/tag156.xml><?xml version="1.0" encoding="utf-8"?>
<p:tagLst xmlns:a="http://schemas.openxmlformats.org/drawingml/2006/main" xmlns:r="http://schemas.openxmlformats.org/officeDocument/2006/relationships" xmlns:p="http://schemas.openxmlformats.org/presentationml/2006/main">
  <p:tag name="NUM" val="8"/>
</p:tagLst>
</file>

<file path=ppt/tags/tag157.xml><?xml version="1.0" encoding="utf-8"?>
<p:tagLst xmlns:a="http://schemas.openxmlformats.org/drawingml/2006/main" xmlns:r="http://schemas.openxmlformats.org/officeDocument/2006/relationships" xmlns:p="http://schemas.openxmlformats.org/presentationml/2006/main">
  <p:tag name="NUM" val="9"/>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6"/>
</p:tagLst>
</file>

<file path=ppt/tags/tag164.xml><?xml version="1.0" encoding="utf-8"?>
<p:tagLst xmlns:a="http://schemas.openxmlformats.org/drawingml/2006/main" xmlns:r="http://schemas.openxmlformats.org/officeDocument/2006/relationships" xmlns:p="http://schemas.openxmlformats.org/presentationml/2006/main">
  <p:tag name="NUM" val="7"/>
</p:tagLst>
</file>

<file path=ppt/tags/tag165.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Rh0ZbdAYm.OUx.MeGHUd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XVc7g3RMzWs4AJUa3bOC.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IC2n7GXHyTjhixyyhxJr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IC2n7GXHyTjhixyyhxJr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Rh0ZbdAYm.OUx.MeGHUd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yRh0ZbdAYm.OUx.MeGHUd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XVc7g3RMzWs4AJUa3bOC.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IC2n7GXHyTjhixyyhxJr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FIC2n7GXHyTjhixyyhxJr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Vc7g3RMzWs4AJUa3bOC.A"/>
</p:tagLst>
</file>

<file path=ppt/tags/tag60.xml><?xml version="1.0" encoding="utf-8"?>
<p:tagLst xmlns:a="http://schemas.openxmlformats.org/drawingml/2006/main" xmlns:r="http://schemas.openxmlformats.org/officeDocument/2006/relationships" xmlns:p="http://schemas.openxmlformats.org/presentationml/2006/main">
  <p:tag name="NUM" val="8"/>
</p:tagLst>
</file>

<file path=ppt/tags/tag61.xml><?xml version="1.0" encoding="utf-8"?>
<p:tagLst xmlns:a="http://schemas.openxmlformats.org/drawingml/2006/main" xmlns:r="http://schemas.openxmlformats.org/officeDocument/2006/relationships" xmlns:p="http://schemas.openxmlformats.org/presentationml/2006/main">
  <p:tag name="NUM" val="9"/>
</p:tagLst>
</file>

<file path=ppt/tags/tag62.xml><?xml version="1.0" encoding="utf-8"?>
<p:tagLst xmlns:a="http://schemas.openxmlformats.org/drawingml/2006/main" xmlns:r="http://schemas.openxmlformats.org/officeDocument/2006/relationships" xmlns:p="http://schemas.openxmlformats.org/presentationml/2006/main">
  <p:tag name="NUM" val="10"/>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8"/>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2JJwdJz5DdKDJKWs08.5cg"/>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7"/>
</p:tagLst>
</file>

<file path=ppt/tags/tag86.xml><?xml version="1.0" encoding="utf-8"?>
<p:tagLst xmlns:a="http://schemas.openxmlformats.org/drawingml/2006/main" xmlns:r="http://schemas.openxmlformats.org/officeDocument/2006/relationships" xmlns:p="http://schemas.openxmlformats.org/presentationml/2006/main">
  <p:tag name="NUM" val="8"/>
</p:tagLst>
</file>

<file path=ppt/tags/tag87.xml><?xml version="1.0" encoding="utf-8"?>
<p:tagLst xmlns:a="http://schemas.openxmlformats.org/drawingml/2006/main" xmlns:r="http://schemas.openxmlformats.org/officeDocument/2006/relationships" xmlns:p="http://schemas.openxmlformats.org/presentationml/2006/main">
  <p:tag name="NUM" val="9"/>
</p:tagLst>
</file>

<file path=ppt/tags/tag88.xml><?xml version="1.0" encoding="utf-8"?>
<p:tagLst xmlns:a="http://schemas.openxmlformats.org/drawingml/2006/main" xmlns:r="http://schemas.openxmlformats.org/officeDocument/2006/relationships" xmlns:p="http://schemas.openxmlformats.org/presentationml/2006/main">
  <p:tag name="NUM" val="10"/>
</p:tagLst>
</file>

<file path=ppt/tags/tag89.xml><?xml version="1.0" encoding="utf-8"?>
<p:tagLst xmlns:a="http://schemas.openxmlformats.org/drawingml/2006/main" xmlns:r="http://schemas.openxmlformats.org/officeDocument/2006/relationships" xmlns:p="http://schemas.openxmlformats.org/presentationml/2006/main">
  <p:tag name="NUM" val="1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IC2n7GXHyTjhixyyhxJrw"/>
</p:tagLst>
</file>

<file path=ppt/tags/tag90.xml><?xml version="1.0" encoding="utf-8"?>
<p:tagLst xmlns:a="http://schemas.openxmlformats.org/drawingml/2006/main" xmlns:r="http://schemas.openxmlformats.org/officeDocument/2006/relationships" xmlns:p="http://schemas.openxmlformats.org/presentationml/2006/main">
  <p:tag name="NUM" val="12"/>
</p:tagLst>
</file>

<file path=ppt/tags/tag91.xml><?xml version="1.0" encoding="utf-8"?>
<p:tagLst xmlns:a="http://schemas.openxmlformats.org/drawingml/2006/main" xmlns:r="http://schemas.openxmlformats.org/officeDocument/2006/relationships" xmlns:p="http://schemas.openxmlformats.org/presentationml/2006/main">
  <p:tag name="NUM" val="13"/>
</p:tagLst>
</file>

<file path=ppt/tags/tag92.xml><?xml version="1.0" encoding="utf-8"?>
<p:tagLst xmlns:a="http://schemas.openxmlformats.org/drawingml/2006/main" xmlns:r="http://schemas.openxmlformats.org/officeDocument/2006/relationships" xmlns:p="http://schemas.openxmlformats.org/presentationml/2006/main">
  <p:tag name="NUM" val="14"/>
</p:tagLst>
</file>

<file path=ppt/tags/tag93.xml><?xml version="1.0" encoding="utf-8"?>
<p:tagLst xmlns:a="http://schemas.openxmlformats.org/drawingml/2006/main" xmlns:r="http://schemas.openxmlformats.org/officeDocument/2006/relationships" xmlns:p="http://schemas.openxmlformats.org/presentationml/2006/main">
  <p:tag name="NUM" val="15"/>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2JJwdJz5DdKDJKWs08.5cg"/>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JDS Exp + Alteo">
  <a:themeElements>
    <a:clrScheme name="Personnalisé 34">
      <a:dk1>
        <a:srgbClr val="009FE3"/>
      </a:dk1>
      <a:lt1>
        <a:sysClr val="window" lastClr="FFFFFF"/>
      </a:lt1>
      <a:dk2>
        <a:srgbClr val="000000"/>
      </a:dk2>
      <a:lt2>
        <a:srgbClr val="FFFFFF"/>
      </a:lt2>
      <a:accent1>
        <a:srgbClr val="595959"/>
      </a:accent1>
      <a:accent2>
        <a:srgbClr val="009FE3"/>
      </a:accent2>
      <a:accent3>
        <a:srgbClr val="A6A6A6"/>
      </a:accent3>
      <a:accent4>
        <a:srgbClr val="D9F0FF"/>
      </a:accent4>
      <a:accent5>
        <a:srgbClr val="595959"/>
      </a:accent5>
      <a:accent6>
        <a:srgbClr val="009FE3"/>
      </a:accent6>
      <a:hlink>
        <a:srgbClr val="D9F0FF"/>
      </a:hlink>
      <a:folHlink>
        <a:srgbClr val="009F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DS Experts">
  <a:themeElements>
    <a:clrScheme name="Personnalisé 34">
      <a:dk1>
        <a:srgbClr val="009FE3"/>
      </a:dk1>
      <a:lt1>
        <a:sysClr val="window" lastClr="FFFFFF"/>
      </a:lt1>
      <a:dk2>
        <a:srgbClr val="000000"/>
      </a:dk2>
      <a:lt2>
        <a:srgbClr val="FFFFFF"/>
      </a:lt2>
      <a:accent1>
        <a:srgbClr val="595959"/>
      </a:accent1>
      <a:accent2>
        <a:srgbClr val="009FE3"/>
      </a:accent2>
      <a:accent3>
        <a:srgbClr val="A6A6A6"/>
      </a:accent3>
      <a:accent4>
        <a:srgbClr val="D9F0FF"/>
      </a:accent4>
      <a:accent5>
        <a:srgbClr val="595959"/>
      </a:accent5>
      <a:accent6>
        <a:srgbClr val="009FE3"/>
      </a:accent6>
      <a:hlink>
        <a:srgbClr val="D9F0FF"/>
      </a:hlink>
      <a:folHlink>
        <a:srgbClr val="009F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eo">
  <a:themeElements>
    <a:clrScheme name="Personnalisé 34">
      <a:dk1>
        <a:srgbClr val="009FE3"/>
      </a:dk1>
      <a:lt1>
        <a:sysClr val="window" lastClr="FFFFFF"/>
      </a:lt1>
      <a:dk2>
        <a:srgbClr val="000000"/>
      </a:dk2>
      <a:lt2>
        <a:srgbClr val="FFFFFF"/>
      </a:lt2>
      <a:accent1>
        <a:srgbClr val="595959"/>
      </a:accent1>
      <a:accent2>
        <a:srgbClr val="009FE3"/>
      </a:accent2>
      <a:accent3>
        <a:srgbClr val="A6A6A6"/>
      </a:accent3>
      <a:accent4>
        <a:srgbClr val="D9F0FF"/>
      </a:accent4>
      <a:accent5>
        <a:srgbClr val="595959"/>
      </a:accent5>
      <a:accent6>
        <a:srgbClr val="009FE3"/>
      </a:accent6>
      <a:hlink>
        <a:srgbClr val="D9F0FF"/>
      </a:hlink>
      <a:folHlink>
        <a:srgbClr val="009F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Maquette PwP JDS Experts vjuin 2016</Template>
  <TotalTime>0</TotalTime>
  <Words>6609</Words>
  <Application>Microsoft Office PowerPoint</Application>
  <PresentationFormat>Format A4 (210 x 297 mm)</PresentationFormat>
  <Paragraphs>203</Paragraphs>
  <Slides>17</Slides>
  <Notes>0</Notes>
  <HiddenSlides>0</HiddenSlides>
  <MMClips>0</MMClips>
  <ScaleCrop>false</ScaleCrop>
  <HeadingPairs>
    <vt:vector size="8" baseType="variant">
      <vt:variant>
        <vt:lpstr>Polices utilisées</vt:lpstr>
      </vt:variant>
      <vt:variant>
        <vt:i4>7</vt:i4>
      </vt:variant>
      <vt:variant>
        <vt:lpstr>Thème</vt:lpstr>
      </vt:variant>
      <vt:variant>
        <vt:i4>3</vt:i4>
      </vt:variant>
      <vt:variant>
        <vt:lpstr>Serveurs OLE incorporés</vt:lpstr>
      </vt:variant>
      <vt:variant>
        <vt:i4>1</vt:i4>
      </vt:variant>
      <vt:variant>
        <vt:lpstr>Titres des diapositives</vt:lpstr>
      </vt:variant>
      <vt:variant>
        <vt:i4>17</vt:i4>
      </vt:variant>
    </vt:vector>
  </HeadingPairs>
  <TitlesOfParts>
    <vt:vector size="28" baseType="lpstr">
      <vt:lpstr>Arial</vt:lpstr>
      <vt:lpstr>Calibri</vt:lpstr>
      <vt:lpstr>Calibri Light</vt:lpstr>
      <vt:lpstr>inherit</vt:lpstr>
      <vt:lpstr>opensans-regular</vt:lpstr>
      <vt:lpstr>Source Sans Pro</vt:lpstr>
      <vt:lpstr>Wingdings</vt:lpstr>
      <vt:lpstr>JDS Exp + Alteo</vt:lpstr>
      <vt:lpstr>JDS Experts</vt:lpstr>
      <vt:lpstr>Alteo</vt:lpstr>
      <vt:lpstr>Diapositive think-cell</vt:lpstr>
      <vt:lpstr>Présentation PowerPoint</vt:lpstr>
      <vt:lpstr>Désigner un expert sur les missions légales du CSE </vt:lpstr>
      <vt:lpstr>Présentation PowerPoint</vt:lpstr>
      <vt:lpstr>Les niveaux de consultation </vt:lpstr>
      <vt:lpstr>Présentation PowerPoint</vt:lpstr>
      <vt:lpstr>Mission portant sur les orientations stratégiques de l’entreprise </vt:lpstr>
      <vt:lpstr>Mission d’expertise en vue de la consultation annuelle sur la situation économique et financière</vt:lpstr>
      <vt:lpstr>Mission d’expertise en vue de la consultation annuelle sur la politique sociale</vt:lpstr>
      <vt:lpstr>Mission d’assistance du CSE sur le rapport relatif à l'accord de participation</vt:lpstr>
      <vt:lpstr>Présentation PowerPoint</vt:lpstr>
      <vt:lpstr>Mission d’expertise en vue de la consultation sur un projet de concentration</vt:lpstr>
      <vt:lpstr>Mission d’expertise en vue de la consultation sur un projet d’OPA </vt:lpstr>
      <vt:lpstr>Mission d’expertise dans le cadre de l'exercice par le CSE du droit d'alerte économique</vt:lpstr>
      <vt:lpstr>Mission d’expertise en vue de la consultation du CSE sur un projet de licenciement collectif pour motif économique d'au moins 10 salariés dans une même période de 30 jours </vt:lpstr>
      <vt:lpstr>Mission d’expertise auprès des organisations syndicales pour préparer les négociations portant sur un plan de sauvegarde de l'emploi </vt:lpstr>
      <vt:lpstr>Mission d’expertise auprès des organisations syndicales pour préparer les négociations relatives aux accords de performance collective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Etievant</dc:creator>
  <cp:lastModifiedBy>JDS EXPERTS</cp:lastModifiedBy>
  <cp:revision>132</cp:revision>
  <dcterms:created xsi:type="dcterms:W3CDTF">2017-04-10T09:38:44Z</dcterms:created>
  <dcterms:modified xsi:type="dcterms:W3CDTF">2023-05-24T18:54:07Z</dcterms:modified>
</cp:coreProperties>
</file>